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59" r:id="rId4"/>
    <p:sldId id="260" r:id="rId5"/>
    <p:sldId id="266" r:id="rId6"/>
    <p:sldId id="261" r:id="rId7"/>
    <p:sldId id="325" r:id="rId8"/>
    <p:sldId id="258" r:id="rId9"/>
    <p:sldId id="262" r:id="rId10"/>
    <p:sldId id="275" r:id="rId11"/>
    <p:sldId id="276" r:id="rId12"/>
    <p:sldId id="283" r:id="rId13"/>
    <p:sldId id="264" r:id="rId14"/>
    <p:sldId id="267" r:id="rId15"/>
    <p:sldId id="268" r:id="rId16"/>
    <p:sldId id="269" r:id="rId17"/>
    <p:sldId id="270" r:id="rId18"/>
    <p:sldId id="271" r:id="rId19"/>
    <p:sldId id="320" r:id="rId20"/>
    <p:sldId id="272" r:id="rId21"/>
    <p:sldId id="273" r:id="rId22"/>
    <p:sldId id="277" r:id="rId23"/>
    <p:sldId id="274" r:id="rId24"/>
    <p:sldId id="278" r:id="rId25"/>
    <p:sldId id="284" r:id="rId26"/>
    <p:sldId id="279" r:id="rId27"/>
    <p:sldId id="285" r:id="rId28"/>
    <p:sldId id="286" r:id="rId29"/>
    <p:sldId id="281" r:id="rId30"/>
    <p:sldId id="287" r:id="rId31"/>
    <p:sldId id="280" r:id="rId32"/>
    <p:sldId id="282" r:id="rId33"/>
    <p:sldId id="321" r:id="rId34"/>
    <p:sldId id="289" r:id="rId35"/>
    <p:sldId id="290" r:id="rId36"/>
    <p:sldId id="291" r:id="rId37"/>
    <p:sldId id="288" r:id="rId38"/>
    <p:sldId id="292" r:id="rId39"/>
    <p:sldId id="293" r:id="rId40"/>
    <p:sldId id="294" r:id="rId41"/>
    <p:sldId id="295" r:id="rId42"/>
    <p:sldId id="296" r:id="rId43"/>
    <p:sldId id="297" r:id="rId44"/>
    <p:sldId id="299" r:id="rId45"/>
    <p:sldId id="300" r:id="rId46"/>
    <p:sldId id="301" r:id="rId47"/>
    <p:sldId id="302" r:id="rId48"/>
    <p:sldId id="303" r:id="rId49"/>
    <p:sldId id="304" r:id="rId50"/>
    <p:sldId id="323" r:id="rId51"/>
    <p:sldId id="305" r:id="rId52"/>
    <p:sldId id="324" r:id="rId53"/>
    <p:sldId id="307" r:id="rId54"/>
    <p:sldId id="310" r:id="rId55"/>
    <p:sldId id="311" r:id="rId56"/>
    <p:sldId id="312" r:id="rId57"/>
    <p:sldId id="313" r:id="rId58"/>
    <p:sldId id="314" r:id="rId59"/>
    <p:sldId id="315" r:id="rId60"/>
    <p:sldId id="316" r:id="rId61"/>
    <p:sldId id="319" r:id="rId62"/>
    <p:sldId id="317" r:id="rId63"/>
    <p:sldId id="318" r:id="rId64"/>
    <p:sldId id="322" r:id="rId65"/>
    <p:sldId id="330" r:id="rId66"/>
    <p:sldId id="326" r:id="rId67"/>
    <p:sldId id="327" r:id="rId68"/>
    <p:sldId id="328" r:id="rId69"/>
    <p:sldId id="329"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ypc"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89" autoAdjust="0"/>
  </p:normalViewPr>
  <p:slideViewPr>
    <p:cSldViewPr>
      <p:cViewPr>
        <p:scale>
          <a:sx n="70" d="100"/>
          <a:sy n="70" d="100"/>
        </p:scale>
        <p:origin x="-1386" y="-108"/>
      </p:cViewPr>
      <p:guideLst>
        <p:guide orient="horz" pos="2160"/>
        <p:guide pos="2880"/>
      </p:guideLst>
    </p:cSldViewPr>
  </p:slideViewPr>
  <p:outlineViewPr>
    <p:cViewPr>
      <p:scale>
        <a:sx n="33" d="100"/>
        <a:sy n="33" d="100"/>
      </p:scale>
      <p:origin x="0" y="22314"/>
    </p:cViewPr>
  </p:outlineViewPr>
  <p:notesTextViewPr>
    <p:cViewPr>
      <p:scale>
        <a:sx n="100" d="100"/>
        <a:sy n="100" d="100"/>
      </p:scale>
      <p:origin x="0" y="0"/>
    </p:cViewPr>
  </p:notesTextViewPr>
  <p:notesViewPr>
    <p:cSldViewPr>
      <p:cViewPr varScale="1">
        <p:scale>
          <a:sx n="56" d="100"/>
          <a:sy n="56" d="100"/>
        </p:scale>
        <p:origin x="-283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AB3BE-1F06-488F-8344-4775D5CBEB00}" type="datetimeFigureOut">
              <a:rPr lang="en-US" smtClean="0"/>
              <a:pPr/>
              <a:t>12/10/2015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CA060F-ED0E-44F7-8811-3102DCB526C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3FCA060F-ED0E-44F7-8811-3102DCB526CA}" type="slidenum">
              <a:rPr lang="en-IN" smtClean="0"/>
              <a:pPr/>
              <a:t>14</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Initial distribution of </a:t>
            </a:r>
          </a:p>
          <a:p>
            <a:r>
              <a:rPr lang="en-IN" sz="1200" kern="1200" dirty="0" smtClean="0">
                <a:solidFill>
                  <a:schemeClr val="tx1"/>
                </a:solidFill>
                <a:latin typeface="+mn-lt"/>
                <a:ea typeface="+mn-ea"/>
                <a:cs typeface="+mn-cs"/>
              </a:rPr>
              <a:t>201</a:t>
            </a:r>
          </a:p>
          <a:p>
            <a:r>
              <a:rPr lang="en-IN" sz="1200" kern="1200" dirty="0" err="1" smtClean="0">
                <a:solidFill>
                  <a:schemeClr val="tx1"/>
                </a:solidFill>
                <a:latin typeface="+mn-lt"/>
                <a:ea typeface="+mn-ea"/>
                <a:cs typeface="+mn-cs"/>
              </a:rPr>
              <a:t>Tl</a:t>
            </a:r>
            <a:endParaRPr lang="en-IN" sz="1200" kern="1200" dirty="0" smtClean="0">
              <a:solidFill>
                <a:schemeClr val="tx1"/>
              </a:solidFill>
              <a:latin typeface="+mn-lt"/>
              <a:ea typeface="+mn-ea"/>
              <a:cs typeface="+mn-cs"/>
            </a:endParaRPr>
          </a:p>
          <a:p>
            <a:r>
              <a:rPr lang="en-IN" sz="1200" kern="1200" dirty="0" smtClean="0">
                <a:solidFill>
                  <a:schemeClr val="tx1"/>
                </a:solidFill>
                <a:latin typeface="+mn-lt"/>
                <a:ea typeface="+mn-ea"/>
                <a:cs typeface="+mn-cs"/>
              </a:rPr>
              <a:t>is considered to reflect myocardial blood flow at rest, and</a:t>
            </a:r>
          </a:p>
          <a:p>
            <a:r>
              <a:rPr lang="en-IN" sz="1200" kern="1200" dirty="0" smtClean="0">
                <a:solidFill>
                  <a:schemeClr val="tx1"/>
                </a:solidFill>
                <a:latin typeface="+mn-lt"/>
                <a:ea typeface="+mn-ea"/>
                <a:cs typeface="+mn-cs"/>
              </a:rPr>
              <a:t>redistribution </a:t>
            </a:r>
          </a:p>
          <a:p>
            <a:r>
              <a:rPr lang="en-IN" sz="1200" kern="1200" dirty="0" smtClean="0">
                <a:solidFill>
                  <a:schemeClr val="tx1"/>
                </a:solidFill>
                <a:latin typeface="+mn-lt"/>
                <a:ea typeface="+mn-ea"/>
                <a:cs typeface="+mn-cs"/>
              </a:rPr>
              <a:t>201</a:t>
            </a:r>
          </a:p>
          <a:p>
            <a:r>
              <a:rPr lang="en-IN" sz="1200" kern="1200" dirty="0" err="1" smtClean="0">
                <a:solidFill>
                  <a:schemeClr val="tx1"/>
                </a:solidFill>
                <a:latin typeface="+mn-lt"/>
                <a:ea typeface="+mn-ea"/>
                <a:cs typeface="+mn-cs"/>
              </a:rPr>
              <a:t>Tl</a:t>
            </a:r>
            <a:r>
              <a:rPr lang="en-IN" sz="1200" kern="1200" dirty="0" smtClean="0">
                <a:solidFill>
                  <a:schemeClr val="tx1"/>
                </a:solidFill>
                <a:latin typeface="+mn-lt"/>
                <a:ea typeface="+mn-ea"/>
                <a:cs typeface="+mn-cs"/>
              </a:rPr>
              <a:t> imaging to reflect myocardial </a:t>
            </a:r>
            <a:r>
              <a:rPr lang="en-IN" sz="1200" kern="1200" dirty="0" err="1" smtClean="0">
                <a:solidFill>
                  <a:schemeClr val="tx1"/>
                </a:solidFill>
                <a:latin typeface="+mn-lt"/>
                <a:ea typeface="+mn-ea"/>
                <a:cs typeface="+mn-cs"/>
              </a:rPr>
              <a:t>viabil</a:t>
            </a:r>
            <a:r>
              <a:rPr lang="en-IN" sz="1200" kern="1200" dirty="0" smtClean="0">
                <a:solidFill>
                  <a:schemeClr val="tx1"/>
                </a:solidFill>
                <a:latin typeface="+mn-lt"/>
                <a:ea typeface="+mn-ea"/>
                <a:cs typeface="+mn-cs"/>
              </a:rPr>
              <a:t>-</a:t>
            </a:r>
          </a:p>
          <a:p>
            <a:r>
              <a:rPr lang="en-IN" sz="1200" kern="1200" dirty="0" err="1" smtClean="0">
                <a:solidFill>
                  <a:schemeClr val="tx1"/>
                </a:solidFill>
                <a:latin typeface="+mn-lt"/>
                <a:ea typeface="+mn-ea"/>
                <a:cs typeface="+mn-cs"/>
              </a:rPr>
              <a:t>ity</a:t>
            </a:r>
            <a:r>
              <a:rPr lang="en-IN" sz="1200" kern="1200" dirty="0" smtClean="0">
                <a:solidFill>
                  <a:schemeClr val="tx1"/>
                </a:solidFill>
                <a:latin typeface="+mn-lt"/>
                <a:ea typeface="+mn-ea"/>
                <a:cs typeface="+mn-cs"/>
              </a:rPr>
              <a:t> rather than mere perfusion</a:t>
            </a:r>
          </a:p>
          <a:p>
            <a:endParaRPr lang="en-IN" dirty="0"/>
          </a:p>
        </p:txBody>
      </p:sp>
      <p:sp>
        <p:nvSpPr>
          <p:cNvPr id="4" name="Slide Number Placeholder 3"/>
          <p:cNvSpPr>
            <a:spLocks noGrp="1"/>
          </p:cNvSpPr>
          <p:nvPr>
            <p:ph type="sldNum" sz="quarter" idx="10"/>
          </p:nvPr>
        </p:nvSpPr>
        <p:spPr/>
        <p:txBody>
          <a:bodyPr/>
          <a:lstStyle/>
          <a:p>
            <a:fld id="{3FCA060F-ED0E-44F7-8811-3102DCB526CA}" type="slidenum">
              <a:rPr lang="en-IN" smtClean="0"/>
              <a:pPr/>
              <a:t>18</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D227A6-679B-4366-B488-ECFFD2BDBB0F}" type="slidenum">
              <a:rPr lang="en-US" smtClean="0"/>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JACC 2010</a:t>
            </a:r>
            <a:endParaRPr lang="en-IN" dirty="0"/>
          </a:p>
        </p:txBody>
      </p:sp>
      <p:sp>
        <p:nvSpPr>
          <p:cNvPr id="4" name="Slide Number Placeholder 3"/>
          <p:cNvSpPr>
            <a:spLocks noGrp="1"/>
          </p:cNvSpPr>
          <p:nvPr>
            <p:ph type="sldNum" sz="quarter" idx="10"/>
          </p:nvPr>
        </p:nvSpPr>
        <p:spPr/>
        <p:txBody>
          <a:bodyPr/>
          <a:lstStyle/>
          <a:p>
            <a:fld id="{3FCA060F-ED0E-44F7-8811-3102DCB526CA}" type="slidenum">
              <a:rPr lang="en-IN" smtClean="0"/>
              <a:pPr/>
              <a:t>49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5D7BBC6-8B0C-4211-B869-F5D1835551AE}" type="datetimeFigureOut">
              <a:rPr lang="en-US" smtClean="0"/>
              <a:pPr/>
              <a:t>12/10/2015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02BE2F-FE73-4754-A312-88617F419ED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5D7BBC6-8B0C-4211-B869-F5D1835551AE}" type="datetimeFigureOut">
              <a:rPr lang="en-US" smtClean="0"/>
              <a:pPr/>
              <a:t>12/10/2015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02BE2F-FE73-4754-A312-88617F419ED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5D7BBC6-8B0C-4211-B869-F5D1835551AE}" type="datetimeFigureOut">
              <a:rPr lang="en-US" smtClean="0"/>
              <a:pPr/>
              <a:t>12/10/2015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02BE2F-FE73-4754-A312-88617F419ED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5D7BBC6-8B0C-4211-B869-F5D1835551AE}" type="datetimeFigureOut">
              <a:rPr lang="en-US" smtClean="0"/>
              <a:pPr/>
              <a:t>12/10/2015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02BE2F-FE73-4754-A312-88617F419ED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7BBC6-8B0C-4211-B869-F5D1835551AE}" type="datetimeFigureOut">
              <a:rPr lang="en-US" smtClean="0"/>
              <a:pPr/>
              <a:t>12/10/2015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02BE2F-FE73-4754-A312-88617F419ED8}"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5D7BBC6-8B0C-4211-B869-F5D1835551AE}" type="datetimeFigureOut">
              <a:rPr lang="en-US" smtClean="0"/>
              <a:pPr/>
              <a:t>12/10/2015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02BE2F-FE73-4754-A312-88617F419ED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5D7BBC6-8B0C-4211-B869-F5D1835551AE}" type="datetimeFigureOut">
              <a:rPr lang="en-US" smtClean="0"/>
              <a:pPr/>
              <a:t>12/10/2015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202BE2F-FE73-4754-A312-88617F419ED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5D7BBC6-8B0C-4211-B869-F5D1835551AE}" type="datetimeFigureOut">
              <a:rPr lang="en-US" smtClean="0"/>
              <a:pPr/>
              <a:t>12/10/2015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202BE2F-FE73-4754-A312-88617F419ED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7BBC6-8B0C-4211-B869-F5D1835551AE}" type="datetimeFigureOut">
              <a:rPr lang="en-US" smtClean="0"/>
              <a:pPr/>
              <a:t>12/10/2015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202BE2F-FE73-4754-A312-88617F419ED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7BBC6-8B0C-4211-B869-F5D1835551AE}" type="datetimeFigureOut">
              <a:rPr lang="en-US" smtClean="0"/>
              <a:pPr/>
              <a:t>12/10/2015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02BE2F-FE73-4754-A312-88617F419ED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7BBC6-8B0C-4211-B869-F5D1835551AE}" type="datetimeFigureOut">
              <a:rPr lang="en-US" smtClean="0"/>
              <a:pPr/>
              <a:t>12/10/2015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02BE2F-FE73-4754-A312-88617F419ED8}"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7BBC6-8B0C-4211-B869-F5D1835551AE}" type="datetimeFigureOut">
              <a:rPr lang="en-US" smtClean="0"/>
              <a:pPr/>
              <a:t>12/10/2015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2BE2F-FE73-4754-A312-88617F419ED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                 MYOCARDIAL VIABILITY</a:t>
            </a:r>
            <a:endParaRPr lang="en-IN" dirty="0"/>
          </a:p>
        </p:txBody>
      </p:sp>
      <p:sp>
        <p:nvSpPr>
          <p:cNvPr id="3" name="Subtitle 2"/>
          <p:cNvSpPr>
            <a:spLocks noGrp="1"/>
          </p:cNvSpPr>
          <p:nvPr>
            <p:ph type="subTitle" idx="1"/>
          </p:nvPr>
        </p:nvSpPr>
        <p:spPr/>
        <p:txBody>
          <a:bodyPr/>
          <a:lstStyle/>
          <a:p>
            <a:r>
              <a:rPr lang="en-US" dirty="0" smtClean="0"/>
              <a:t>                                   JOURNAL REVIEW</a:t>
            </a:r>
          </a:p>
          <a:p>
            <a:r>
              <a:rPr lang="en-US" dirty="0" smtClean="0"/>
              <a:t>                         		ANKUR KAMRA</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Viability assessment</a:t>
            </a:r>
            <a:endParaRPr lang="en-US" dirty="0"/>
          </a:p>
        </p:txBody>
      </p:sp>
      <p:graphicFrame>
        <p:nvGraphicFramePr>
          <p:cNvPr id="7" name="Content Placeholder 6"/>
          <p:cNvGraphicFramePr>
            <a:graphicFrameLocks noGrp="1"/>
          </p:cNvGraphicFramePr>
          <p:nvPr>
            <p:ph idx="1"/>
          </p:nvPr>
        </p:nvGraphicFramePr>
        <p:xfrm>
          <a:off x="457200" y="2286000"/>
          <a:ext cx="8229600" cy="741680"/>
        </p:xfrm>
        <a:graphic>
          <a:graphicData uri="http://schemas.openxmlformats.org/drawingml/2006/table">
            <a:tbl>
              <a:tblPr firstRow="1" bandRow="1">
                <a:tableStyleId>{3B4B98B0-60AC-42C2-AFA5-B58CD77FA1E5}</a:tableStyleId>
              </a:tblPr>
              <a:tblGrid>
                <a:gridCol w="2209800"/>
                <a:gridCol w="1447800"/>
                <a:gridCol w="1600200"/>
                <a:gridCol w="1524000"/>
                <a:gridCol w="1447800"/>
              </a:tblGrid>
              <a:tr h="370840">
                <a:tc>
                  <a:txBody>
                    <a:bodyPr/>
                    <a:lstStyle/>
                    <a:p>
                      <a:endParaRPr lang="en-US" dirty="0"/>
                    </a:p>
                  </a:txBody>
                  <a:tcPr/>
                </a:tc>
                <a:tc>
                  <a:txBody>
                    <a:bodyPr/>
                    <a:lstStyle/>
                    <a:p>
                      <a:r>
                        <a:rPr lang="en-US" dirty="0" smtClean="0"/>
                        <a:t>% sensitivity</a:t>
                      </a:r>
                      <a:endParaRPr lang="en-US" dirty="0"/>
                    </a:p>
                  </a:txBody>
                  <a:tcPr anchor="ctr" anchorCtr="1"/>
                </a:tc>
                <a:tc>
                  <a:txBody>
                    <a:bodyPr/>
                    <a:lstStyle/>
                    <a:p>
                      <a:r>
                        <a:rPr lang="en-US" dirty="0" smtClean="0"/>
                        <a:t>% specificity</a:t>
                      </a:r>
                      <a:endParaRPr lang="en-US" dirty="0"/>
                    </a:p>
                  </a:txBody>
                  <a:tcPr anchor="ctr" anchorCtr="1"/>
                </a:tc>
                <a:tc>
                  <a:txBody>
                    <a:bodyPr/>
                    <a:lstStyle/>
                    <a:p>
                      <a:r>
                        <a:rPr lang="en-US" dirty="0" smtClean="0"/>
                        <a:t>% NPV</a:t>
                      </a:r>
                      <a:endParaRPr lang="en-US" dirty="0"/>
                    </a:p>
                  </a:txBody>
                  <a:tcPr anchor="ctr" anchorCtr="1"/>
                </a:tc>
                <a:tc>
                  <a:txBody>
                    <a:bodyPr/>
                    <a:lstStyle/>
                    <a:p>
                      <a:r>
                        <a:rPr lang="en-US" dirty="0" smtClean="0"/>
                        <a:t>%PPV</a:t>
                      </a:r>
                      <a:endParaRPr lang="en-US" dirty="0"/>
                    </a:p>
                  </a:txBody>
                  <a:tcPr anchor="ctr" anchorCtr="1"/>
                </a:tc>
              </a:tr>
              <a:tr h="370840">
                <a:tc>
                  <a:txBody>
                    <a:bodyPr/>
                    <a:lstStyle/>
                    <a:p>
                      <a:r>
                        <a:rPr lang="en-US" dirty="0" smtClean="0"/>
                        <a:t>32 studies</a:t>
                      </a:r>
                      <a:r>
                        <a:rPr lang="en-US" baseline="0" dirty="0" smtClean="0"/>
                        <a:t> [</a:t>
                      </a:r>
                      <a:r>
                        <a:rPr lang="en-US" i="0" baseline="0" dirty="0" smtClean="0"/>
                        <a:t>N</a:t>
                      </a:r>
                      <a:r>
                        <a:rPr lang="en-US" baseline="0" dirty="0" smtClean="0"/>
                        <a:t>= 1090]</a:t>
                      </a:r>
                      <a:endParaRPr lang="en-US" dirty="0"/>
                    </a:p>
                  </a:txBody>
                  <a:tcPr/>
                </a:tc>
                <a:tc>
                  <a:txBody>
                    <a:bodyPr/>
                    <a:lstStyle/>
                    <a:p>
                      <a:r>
                        <a:rPr lang="en-US" dirty="0" smtClean="0"/>
                        <a:t>81</a:t>
                      </a:r>
                      <a:endParaRPr lang="en-US" dirty="0"/>
                    </a:p>
                  </a:txBody>
                  <a:tcPr anchor="ctr" anchorCtr="1"/>
                </a:tc>
                <a:tc>
                  <a:txBody>
                    <a:bodyPr/>
                    <a:lstStyle/>
                    <a:p>
                      <a:r>
                        <a:rPr lang="en-US" dirty="0" smtClean="0"/>
                        <a:t>80</a:t>
                      </a:r>
                      <a:endParaRPr lang="en-US" dirty="0"/>
                    </a:p>
                  </a:txBody>
                  <a:tcPr anchor="ctr" anchorCtr="1"/>
                </a:tc>
                <a:tc>
                  <a:txBody>
                    <a:bodyPr/>
                    <a:lstStyle/>
                    <a:p>
                      <a:r>
                        <a:rPr lang="en-US" dirty="0" smtClean="0"/>
                        <a:t>85</a:t>
                      </a:r>
                      <a:endParaRPr lang="en-US" dirty="0"/>
                    </a:p>
                  </a:txBody>
                  <a:tcPr anchor="ctr" anchorCtr="1"/>
                </a:tc>
                <a:tc>
                  <a:txBody>
                    <a:bodyPr/>
                    <a:lstStyle/>
                    <a:p>
                      <a:r>
                        <a:rPr lang="en-US" dirty="0" smtClean="0"/>
                        <a:t>77</a:t>
                      </a:r>
                      <a:endParaRPr lang="en-US" dirty="0"/>
                    </a:p>
                  </a:txBody>
                  <a:tcPr anchor="ctr" anchorCtr="1"/>
                </a:tc>
              </a:tr>
            </a:tbl>
          </a:graphicData>
        </a:graphic>
      </p:graphicFrame>
      <p:sp>
        <p:nvSpPr>
          <p:cNvPr id="8" name="Rectangle 7"/>
          <p:cNvSpPr/>
          <p:nvPr/>
        </p:nvSpPr>
        <p:spPr>
          <a:xfrm>
            <a:off x="5939277" y="3071810"/>
            <a:ext cx="3204723" cy="369332"/>
          </a:xfrm>
          <a:prstGeom prst="rect">
            <a:avLst/>
          </a:prstGeom>
        </p:spPr>
        <p:txBody>
          <a:bodyPr wrap="square">
            <a:spAutoFit/>
          </a:bodyPr>
          <a:lstStyle/>
          <a:p>
            <a:pPr algn="ctr"/>
            <a:r>
              <a:rPr lang="da-DK" dirty="0" smtClean="0">
                <a:solidFill>
                  <a:srgbClr val="1508B8"/>
                </a:solidFill>
              </a:rPr>
              <a:t>J Nucl Med 2007; 48:1135–1146</a:t>
            </a:r>
            <a:endParaRPr lang="en-US" dirty="0">
              <a:solidFill>
                <a:srgbClr val="1508B8"/>
              </a:solidFill>
            </a:endParaRPr>
          </a:p>
        </p:txBody>
      </p:sp>
      <p:sp>
        <p:nvSpPr>
          <p:cNvPr id="10" name="TextBox 9"/>
          <p:cNvSpPr txBox="1"/>
          <p:nvPr/>
        </p:nvSpPr>
        <p:spPr>
          <a:xfrm>
            <a:off x="1143000" y="1676400"/>
            <a:ext cx="6553200" cy="400110"/>
          </a:xfrm>
          <a:prstGeom prst="rect">
            <a:avLst/>
          </a:prstGeom>
          <a:noFill/>
        </p:spPr>
        <p:txBody>
          <a:bodyPr wrap="square" rtlCol="0">
            <a:spAutoFit/>
          </a:bodyPr>
          <a:lstStyle/>
          <a:p>
            <a:pPr algn="ctr"/>
            <a:r>
              <a:rPr lang="en-US" sz="2000" b="1" dirty="0" smtClean="0">
                <a:solidFill>
                  <a:srgbClr val="002060"/>
                </a:solidFill>
                <a:latin typeface="Times New Roman" pitchFamily="18" charset="0"/>
                <a:cs typeface="Times New Roman" pitchFamily="18" charset="0"/>
              </a:rPr>
              <a:t>Ability to predict improvement in LVEF</a:t>
            </a:r>
            <a:endParaRPr lang="en-US" sz="2000" b="1" dirty="0">
              <a:solidFill>
                <a:srgbClr val="002060"/>
              </a:solidFill>
              <a:latin typeface="Times New Roman" pitchFamily="18" charset="0"/>
              <a:cs typeface="Times New Roman" pitchFamily="18" charset="0"/>
            </a:endParaRPr>
          </a:p>
        </p:txBody>
      </p:sp>
      <p:graphicFrame>
        <p:nvGraphicFramePr>
          <p:cNvPr id="11" name="Content Placeholder 6"/>
          <p:cNvGraphicFramePr>
            <a:graphicFrameLocks/>
          </p:cNvGraphicFramePr>
          <p:nvPr/>
        </p:nvGraphicFramePr>
        <p:xfrm>
          <a:off x="457200" y="4267200"/>
          <a:ext cx="8229600" cy="1107440"/>
        </p:xfrm>
        <a:graphic>
          <a:graphicData uri="http://schemas.openxmlformats.org/drawingml/2006/table">
            <a:tbl>
              <a:tblPr firstRow="1" bandRow="1">
                <a:tableStyleId>{3B4B98B0-60AC-42C2-AFA5-B58CD77FA1E5}</a:tableStyleId>
              </a:tblPr>
              <a:tblGrid>
                <a:gridCol w="2209800"/>
                <a:gridCol w="1447800"/>
                <a:gridCol w="1600200"/>
                <a:gridCol w="1524000"/>
                <a:gridCol w="1447800"/>
              </a:tblGrid>
              <a:tr h="370840">
                <a:tc rowSpan="2">
                  <a:txBody>
                    <a:bodyPr/>
                    <a:lstStyle/>
                    <a:p>
                      <a:r>
                        <a:rPr lang="en-US" dirty="0" smtClean="0"/>
                        <a:t>Ability to predict improvement in LVEF</a:t>
                      </a:r>
                      <a:endParaRPr lang="en-US" dirty="0"/>
                    </a:p>
                  </a:txBody>
                  <a:tcPr/>
                </a:tc>
                <a:tc gridSpan="2">
                  <a:txBody>
                    <a:bodyPr/>
                    <a:lstStyle/>
                    <a:p>
                      <a:r>
                        <a:rPr lang="en-US" dirty="0" smtClean="0"/>
                        <a:t>Viability present</a:t>
                      </a:r>
                      <a:endParaRPr lang="en-US" dirty="0"/>
                    </a:p>
                  </a:txBody>
                  <a:tcPr anchor="ctr" anchorCtr="1"/>
                </a:tc>
                <a:tc hMerge="1">
                  <a:txBody>
                    <a:bodyPr/>
                    <a:lstStyle/>
                    <a:p>
                      <a:endParaRPr lang="en-US" dirty="0"/>
                    </a:p>
                  </a:txBody>
                  <a:tcPr anchor="ctr" anchorCtr="1"/>
                </a:tc>
                <a:tc gridSpan="2">
                  <a:txBody>
                    <a:bodyPr/>
                    <a:lstStyle/>
                    <a:p>
                      <a:r>
                        <a:rPr lang="en-US" dirty="0" smtClean="0"/>
                        <a:t>Viability</a:t>
                      </a:r>
                      <a:r>
                        <a:rPr lang="en-US" baseline="0" dirty="0" smtClean="0"/>
                        <a:t> absent</a:t>
                      </a:r>
                      <a:endParaRPr lang="en-US" dirty="0"/>
                    </a:p>
                  </a:txBody>
                  <a:tcPr anchor="ctr" anchorCtr="1"/>
                </a:tc>
                <a:tc hMerge="1">
                  <a:txBody>
                    <a:bodyPr/>
                    <a:lstStyle/>
                    <a:p>
                      <a:endParaRPr lang="en-US" dirty="0"/>
                    </a:p>
                  </a:txBody>
                  <a:tcPr anchor="ctr" anchorCtr="1"/>
                </a:tc>
              </a:tr>
              <a:tr h="360680">
                <a:tc vMerge="1">
                  <a:txBody>
                    <a:bodyPr/>
                    <a:lstStyle/>
                    <a:p>
                      <a:endParaRPr lang="en-US" dirty="0"/>
                    </a:p>
                  </a:txBody>
                  <a:tcPr/>
                </a:tc>
                <a:tc>
                  <a:txBody>
                    <a:bodyPr/>
                    <a:lstStyle/>
                    <a:p>
                      <a:r>
                        <a:rPr lang="en-US" dirty="0" smtClean="0"/>
                        <a:t>% LVEF pre</a:t>
                      </a:r>
                      <a:endParaRPr lang="en-US" dirty="0"/>
                    </a:p>
                  </a:txBody>
                  <a:tcPr anchor="ctr" anchorCtr="1"/>
                </a:tc>
                <a:tc>
                  <a:txBody>
                    <a:bodyPr/>
                    <a:lstStyle/>
                    <a:p>
                      <a:r>
                        <a:rPr lang="en-US" dirty="0" smtClean="0"/>
                        <a:t>% LVEF post</a:t>
                      </a:r>
                      <a:endParaRPr lang="en-US"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LVEF pre</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LVEF post</a:t>
                      </a:r>
                    </a:p>
                  </a:txBody>
                  <a:tcPr anchor="ctr" anchorCtr="1"/>
                </a:tc>
              </a:tr>
              <a:tr h="370840">
                <a:tc>
                  <a:txBody>
                    <a:bodyPr/>
                    <a:lstStyle/>
                    <a:p>
                      <a:r>
                        <a:rPr lang="en-US" dirty="0" smtClean="0"/>
                        <a:t>8 studies [N=254]</a:t>
                      </a:r>
                      <a:endParaRPr lang="en-US" dirty="0"/>
                    </a:p>
                  </a:txBody>
                  <a:tcPr/>
                </a:tc>
                <a:tc>
                  <a:txBody>
                    <a:bodyPr/>
                    <a:lstStyle/>
                    <a:p>
                      <a:r>
                        <a:rPr lang="en-US" dirty="0" smtClean="0"/>
                        <a:t>35</a:t>
                      </a:r>
                      <a:endParaRPr lang="en-US" dirty="0"/>
                    </a:p>
                  </a:txBody>
                  <a:tcPr anchor="ctr" anchorCtr="1"/>
                </a:tc>
                <a:tc>
                  <a:txBody>
                    <a:bodyPr/>
                    <a:lstStyle/>
                    <a:p>
                      <a:r>
                        <a:rPr lang="en-US" dirty="0" smtClean="0"/>
                        <a:t>43</a:t>
                      </a:r>
                      <a:endParaRPr lang="en-US" dirty="0"/>
                    </a:p>
                  </a:txBody>
                  <a:tcPr anchor="ctr" anchorCtr="1"/>
                </a:tc>
                <a:tc>
                  <a:txBody>
                    <a:bodyPr/>
                    <a:lstStyle/>
                    <a:p>
                      <a:r>
                        <a:rPr lang="en-US" dirty="0" smtClean="0"/>
                        <a:t>35</a:t>
                      </a:r>
                      <a:endParaRPr lang="en-US" dirty="0"/>
                    </a:p>
                  </a:txBody>
                  <a:tcPr anchor="ctr" anchorCtr="1"/>
                </a:tc>
                <a:tc>
                  <a:txBody>
                    <a:bodyPr/>
                    <a:lstStyle/>
                    <a:p>
                      <a:r>
                        <a:rPr lang="en-US" dirty="0" smtClean="0"/>
                        <a:t>36</a:t>
                      </a:r>
                      <a:endParaRPr lang="en-US" dirty="0"/>
                    </a:p>
                  </a:txBody>
                  <a:tcPr anchor="ctr" anchorCtr="1"/>
                </a:tc>
              </a:tr>
            </a:tbl>
          </a:graphicData>
        </a:graphic>
      </p:graphicFrame>
      <p:sp>
        <p:nvSpPr>
          <p:cNvPr id="12" name="Rectangle 11"/>
          <p:cNvSpPr/>
          <p:nvPr/>
        </p:nvSpPr>
        <p:spPr>
          <a:xfrm>
            <a:off x="5943600" y="5500702"/>
            <a:ext cx="3204723" cy="369332"/>
          </a:xfrm>
          <a:prstGeom prst="rect">
            <a:avLst/>
          </a:prstGeom>
        </p:spPr>
        <p:txBody>
          <a:bodyPr wrap="square">
            <a:spAutoFit/>
          </a:bodyPr>
          <a:lstStyle/>
          <a:p>
            <a:pPr algn="ctr"/>
            <a:r>
              <a:rPr lang="da-DK" dirty="0" smtClean="0">
                <a:solidFill>
                  <a:srgbClr val="1508B8"/>
                </a:solidFill>
              </a:rPr>
              <a:t>J Nucl Med 2007; 48:1135–1146</a:t>
            </a:r>
            <a:endParaRPr lang="en-US" dirty="0">
              <a:solidFill>
                <a:srgbClr val="1508B8"/>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Viability assessment</a:t>
            </a:r>
            <a:endParaRPr lang="en-US" dirty="0"/>
          </a:p>
        </p:txBody>
      </p:sp>
      <p:graphicFrame>
        <p:nvGraphicFramePr>
          <p:cNvPr id="4" name="Content Placeholder 3"/>
          <p:cNvGraphicFramePr>
            <a:graphicFrameLocks noGrp="1"/>
          </p:cNvGraphicFramePr>
          <p:nvPr>
            <p:ph idx="1"/>
          </p:nvPr>
        </p:nvGraphicFramePr>
        <p:xfrm>
          <a:off x="457200" y="2438400"/>
          <a:ext cx="8229600" cy="1752600"/>
        </p:xfrm>
        <a:graphic>
          <a:graphicData uri="http://schemas.openxmlformats.org/drawingml/2006/table">
            <a:tbl>
              <a:tblPr firstRow="1" bandRow="1">
                <a:tableStyleId>{3B4B98B0-60AC-42C2-AFA5-B58CD77FA1E5}</a:tableStyleId>
              </a:tblPr>
              <a:tblGrid>
                <a:gridCol w="1219200"/>
                <a:gridCol w="2072640"/>
                <a:gridCol w="1356360"/>
                <a:gridCol w="1935480"/>
                <a:gridCol w="1645920"/>
              </a:tblGrid>
              <a:tr h="370840">
                <a:tc rowSpan="3">
                  <a:txBody>
                    <a:bodyPr/>
                    <a:lstStyle/>
                    <a:p>
                      <a:endParaRPr lang="en-US" dirty="0"/>
                    </a:p>
                  </a:txBody>
                  <a:tcPr anchor="ctr" anchorCtr="1"/>
                </a:tc>
                <a:tc gridSpan="4">
                  <a:txBody>
                    <a:bodyPr/>
                    <a:lstStyle/>
                    <a:p>
                      <a:r>
                        <a:rPr lang="en-US" dirty="0" smtClean="0"/>
                        <a:t>% event rates</a:t>
                      </a:r>
                      <a:endParaRPr lang="en-US" dirty="0"/>
                    </a:p>
                  </a:txBody>
                  <a:tcPr anchor="ctr" anchorCtr="1"/>
                </a:tc>
                <a:tc hMerge="1">
                  <a:txBody>
                    <a:bodyPr/>
                    <a:lstStyle/>
                    <a:p>
                      <a:endParaRPr lang="en-US"/>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gridSpan="2">
                  <a:txBody>
                    <a:bodyPr/>
                    <a:lstStyle/>
                    <a:p>
                      <a:r>
                        <a:rPr lang="en-US" dirty="0" smtClean="0"/>
                        <a:t>Viability</a:t>
                      </a:r>
                      <a:r>
                        <a:rPr lang="en-US" baseline="0" dirty="0" smtClean="0"/>
                        <a:t> present</a:t>
                      </a:r>
                      <a:endParaRPr lang="en-US" dirty="0"/>
                    </a:p>
                  </a:txBody>
                  <a:tcPr anchor="ctr" anchorCtr="1"/>
                </a:tc>
                <a:tc hMerge="1">
                  <a:txBody>
                    <a:bodyPr/>
                    <a:lstStyle/>
                    <a:p>
                      <a:endParaRPr lang="en-US" dirty="0"/>
                    </a:p>
                  </a:txBody>
                  <a:tcPr/>
                </a:tc>
                <a:tc gridSpan="2">
                  <a:txBody>
                    <a:bodyPr/>
                    <a:lstStyle/>
                    <a:p>
                      <a:r>
                        <a:rPr lang="en-US" dirty="0" smtClean="0"/>
                        <a:t>Viability</a:t>
                      </a:r>
                      <a:r>
                        <a:rPr lang="en-US" baseline="0" dirty="0" smtClean="0"/>
                        <a:t> absent</a:t>
                      </a:r>
                      <a:endParaRPr lang="en-US" dirty="0"/>
                    </a:p>
                  </a:txBody>
                  <a:tcPr anchor="ctr" anchorCtr="1"/>
                </a:tc>
                <a:tc hMerge="1">
                  <a:txBody>
                    <a:bodyPr/>
                    <a:lstStyle/>
                    <a:p>
                      <a:endParaRPr lang="en-US" dirty="0"/>
                    </a:p>
                  </a:txBody>
                  <a:tcPr/>
                </a:tc>
              </a:tr>
              <a:tr h="370840">
                <a:tc vMerge="1">
                  <a:txBody>
                    <a:bodyPr/>
                    <a:lstStyle/>
                    <a:p>
                      <a:endParaRPr lang="en-US" dirty="0"/>
                    </a:p>
                  </a:txBody>
                  <a:tcPr/>
                </a:tc>
                <a:tc>
                  <a:txBody>
                    <a:bodyPr/>
                    <a:lstStyle/>
                    <a:p>
                      <a:r>
                        <a:rPr lang="en-US" dirty="0" smtClean="0"/>
                        <a:t>Revascularization</a:t>
                      </a:r>
                      <a:endParaRPr lang="en-US" dirty="0"/>
                    </a:p>
                  </a:txBody>
                  <a:tcPr anchor="ctr" anchorCtr="1"/>
                </a:tc>
                <a:tc>
                  <a:txBody>
                    <a:bodyPr/>
                    <a:lstStyle/>
                    <a:p>
                      <a:r>
                        <a:rPr lang="en-US" dirty="0" smtClean="0"/>
                        <a:t>Medical trt.</a:t>
                      </a:r>
                      <a:endParaRPr lang="en-US" dirty="0"/>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Revascularization</a:t>
                      </a: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Medical trt.</a:t>
                      </a:r>
                    </a:p>
                  </a:txBody>
                  <a:tcPr anchor="ctr" anchorCtr="1"/>
                </a:tc>
              </a:tr>
              <a:tr h="370840">
                <a:tc>
                  <a:txBody>
                    <a:bodyPr/>
                    <a:lstStyle/>
                    <a:p>
                      <a:r>
                        <a:rPr lang="en-US" dirty="0" smtClean="0"/>
                        <a:t>6 studies (N= 686)</a:t>
                      </a:r>
                      <a:endParaRPr lang="en-US" dirty="0"/>
                    </a:p>
                  </a:txBody>
                  <a:tcPr anchor="ctr" anchorCtr="1"/>
                </a:tc>
                <a:tc>
                  <a:txBody>
                    <a:bodyPr/>
                    <a:lstStyle/>
                    <a:p>
                      <a:r>
                        <a:rPr lang="en-US" dirty="0" smtClean="0"/>
                        <a:t>6</a:t>
                      </a:r>
                      <a:endParaRPr lang="en-US" dirty="0"/>
                    </a:p>
                  </a:txBody>
                  <a:tcPr anchor="ctr" anchorCtr="1"/>
                </a:tc>
                <a:tc>
                  <a:txBody>
                    <a:bodyPr/>
                    <a:lstStyle/>
                    <a:p>
                      <a:r>
                        <a:rPr lang="en-US" dirty="0" smtClean="0"/>
                        <a:t>22</a:t>
                      </a:r>
                      <a:endParaRPr lang="en-US" dirty="0"/>
                    </a:p>
                  </a:txBody>
                  <a:tcPr anchor="ctr" anchorCtr="1"/>
                </a:tc>
                <a:tc>
                  <a:txBody>
                    <a:bodyPr/>
                    <a:lstStyle/>
                    <a:p>
                      <a:r>
                        <a:rPr lang="en-US" dirty="0" smtClean="0"/>
                        <a:t>16</a:t>
                      </a:r>
                      <a:endParaRPr lang="en-US" dirty="0"/>
                    </a:p>
                  </a:txBody>
                  <a:tcPr anchor="ctr" anchorCtr="1"/>
                </a:tc>
                <a:tc>
                  <a:txBody>
                    <a:bodyPr/>
                    <a:lstStyle/>
                    <a:p>
                      <a:r>
                        <a:rPr lang="en-US" dirty="0" smtClean="0"/>
                        <a:t>28</a:t>
                      </a:r>
                      <a:endParaRPr lang="en-US" dirty="0"/>
                    </a:p>
                  </a:txBody>
                  <a:tcPr anchor="ctr" anchorCtr="1"/>
                </a:tc>
              </a:tr>
            </a:tbl>
          </a:graphicData>
        </a:graphic>
      </p:graphicFrame>
      <p:sp>
        <p:nvSpPr>
          <p:cNvPr id="5" name="Rectangle 4"/>
          <p:cNvSpPr/>
          <p:nvPr/>
        </p:nvSpPr>
        <p:spPr>
          <a:xfrm>
            <a:off x="685800" y="1864360"/>
            <a:ext cx="7848600" cy="400110"/>
          </a:xfrm>
          <a:prstGeom prst="rect">
            <a:avLst/>
          </a:prstGeom>
          <a:noFill/>
        </p:spPr>
        <p:txBody>
          <a:bodyPr wrap="square" rtlCol="0">
            <a:spAutoFit/>
          </a:bodyPr>
          <a:lstStyle/>
          <a:p>
            <a:pPr algn="ctr"/>
            <a:r>
              <a:rPr lang="en-US" sz="2000" b="1" dirty="0" smtClean="0">
                <a:solidFill>
                  <a:srgbClr val="002060"/>
                </a:solidFill>
                <a:latin typeface="Times New Roman" pitchFamily="18" charset="0"/>
                <a:cs typeface="Times New Roman" pitchFamily="18" charset="0"/>
              </a:rPr>
              <a:t>Viability, Trt. type &amp; Event Rates in Pts with LVD and c/c CAD</a:t>
            </a:r>
          </a:p>
        </p:txBody>
      </p:sp>
      <p:sp>
        <p:nvSpPr>
          <p:cNvPr id="6" name="Rectangle 5"/>
          <p:cNvSpPr/>
          <p:nvPr/>
        </p:nvSpPr>
        <p:spPr>
          <a:xfrm>
            <a:off x="5943600" y="4278868"/>
            <a:ext cx="3204723" cy="369332"/>
          </a:xfrm>
          <a:prstGeom prst="rect">
            <a:avLst/>
          </a:prstGeom>
        </p:spPr>
        <p:txBody>
          <a:bodyPr wrap="none">
            <a:spAutoFit/>
          </a:bodyPr>
          <a:lstStyle/>
          <a:p>
            <a:pPr algn="ctr"/>
            <a:r>
              <a:rPr lang="da-DK" dirty="0" smtClean="0">
                <a:solidFill>
                  <a:srgbClr val="1508B8"/>
                </a:solidFill>
              </a:rPr>
              <a:t>J Nucl Med 2007; 48:1135–1146</a:t>
            </a:r>
            <a:endParaRPr lang="en-US" dirty="0">
              <a:solidFill>
                <a:srgbClr val="1508B8"/>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Limitations</a:t>
            </a:r>
          </a:p>
          <a:p>
            <a:pPr lvl="1"/>
            <a:r>
              <a:rPr lang="en-US" dirty="0" smtClean="0"/>
              <a:t>Poor window in 30%</a:t>
            </a:r>
          </a:p>
          <a:p>
            <a:pPr lvl="1"/>
            <a:r>
              <a:rPr lang="en-US" dirty="0" smtClean="0"/>
              <a:t>Lower sensitivity</a:t>
            </a:r>
          </a:p>
          <a:p>
            <a:pPr lvl="1"/>
            <a:r>
              <a:rPr lang="en-US" dirty="0" smtClean="0"/>
              <a:t>Viable regions with absent flow reserve will not show thickening</a:t>
            </a:r>
          </a:p>
          <a:p>
            <a:pPr lvl="1"/>
            <a:r>
              <a:rPr lang="en-US" dirty="0" smtClean="0"/>
              <a:t>Reliance on visual assessment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dirty="0" smtClean="0"/>
          </a:p>
          <a:p>
            <a:r>
              <a:rPr lang="en-US" sz="2400" dirty="0" smtClean="0">
                <a:solidFill>
                  <a:srgbClr val="FF0000"/>
                </a:solidFill>
              </a:rPr>
              <a:t>TDI- strain rate imaging</a:t>
            </a:r>
          </a:p>
          <a:p>
            <a:pPr lvl="1"/>
            <a:r>
              <a:rPr lang="en-US" sz="2400" dirty="0" smtClean="0"/>
              <a:t>Augmentation of strain and strain rate with dobutamine is a marker of myocardial viability</a:t>
            </a:r>
          </a:p>
          <a:p>
            <a:pPr lvl="1"/>
            <a:r>
              <a:rPr lang="en-US" sz="2400" dirty="0" smtClean="0"/>
              <a:t>PET detected viable segments compared with strain rate imaging during low-dose dobutamine stress test [N=37]. An increase in the longitudinal strain rate of more than -0.23 S</a:t>
            </a:r>
            <a:r>
              <a:rPr lang="en-US" sz="2400" baseline="30000" dirty="0" smtClean="0"/>
              <a:t>-1 </a:t>
            </a:r>
            <a:r>
              <a:rPr lang="en-US" sz="2400" dirty="0" smtClean="0"/>
              <a:t>identified viable tissue [83% sens., 84% spec.]</a:t>
            </a:r>
          </a:p>
          <a:p>
            <a:pPr lvl="1"/>
            <a:endParaRPr lang="en-US" dirty="0"/>
          </a:p>
        </p:txBody>
      </p:sp>
      <p:sp>
        <p:nvSpPr>
          <p:cNvPr id="5" name="Rectangle 4"/>
          <p:cNvSpPr/>
          <p:nvPr/>
        </p:nvSpPr>
        <p:spPr>
          <a:xfrm>
            <a:off x="5745249" y="5955268"/>
            <a:ext cx="3398751" cy="369332"/>
          </a:xfrm>
          <a:prstGeom prst="rect">
            <a:avLst/>
          </a:prstGeom>
        </p:spPr>
        <p:txBody>
          <a:bodyPr wrap="none">
            <a:spAutoFit/>
          </a:bodyPr>
          <a:lstStyle/>
          <a:p>
            <a:pPr algn="ctr"/>
            <a:r>
              <a:rPr lang="en-US" dirty="0" smtClean="0">
                <a:solidFill>
                  <a:srgbClr val="1508B8"/>
                </a:solidFill>
              </a:rPr>
              <a:t>J Am Coll Cardiol 2002;39:443-449</a:t>
            </a:r>
            <a:endParaRPr lang="en-US" dirty="0">
              <a:solidFill>
                <a:srgbClr val="1508B8"/>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 TRACERS</a:t>
            </a:r>
            <a:endParaRPr lang="en-IN" dirty="0"/>
          </a:p>
        </p:txBody>
      </p:sp>
      <p:pic>
        <p:nvPicPr>
          <p:cNvPr id="3074" name="Picture 2"/>
          <p:cNvPicPr>
            <a:picLocks noGrp="1" noChangeAspect="1" noChangeArrowheads="1"/>
          </p:cNvPicPr>
          <p:nvPr>
            <p:ph idx="1"/>
          </p:nvPr>
        </p:nvPicPr>
        <p:blipFill>
          <a:blip r:embed="rId3"/>
          <a:srcRect l="10954" t="57770" r="2967" b="13819"/>
          <a:stretch>
            <a:fillRect/>
          </a:stretch>
        </p:blipFill>
        <p:spPr bwMode="auto">
          <a:xfrm>
            <a:off x="642910" y="3286124"/>
            <a:ext cx="7786742"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METABOLIC TRACERS</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 </a:t>
            </a:r>
            <a:r>
              <a:rPr lang="en-IN" dirty="0" smtClean="0">
                <a:solidFill>
                  <a:srgbClr val="FF0000"/>
                </a:solidFill>
              </a:rPr>
              <a:t>18 F-FDG</a:t>
            </a:r>
            <a:r>
              <a:rPr lang="en-IN" dirty="0" smtClean="0"/>
              <a:t> uptake in </a:t>
            </a:r>
            <a:r>
              <a:rPr lang="en-IN" dirty="0" err="1" smtClean="0"/>
              <a:t>hypoperfused</a:t>
            </a:r>
            <a:r>
              <a:rPr lang="en-IN" dirty="0" smtClean="0"/>
              <a:t> and dysfunctional myocardium (flow- metabolism mismatch) is regarded as a metabolic marker of cell survival and viability, whereas concordant reduction in both blood flow and 18 F-FDG uptake is indicative of scar. Thus 18 F-FDG PET provides biological signal on cellular viability and is considered to be one of most accurate non invasive techniques to identify viable tissue</a:t>
            </a:r>
            <a:endParaRPr lang="en-IN" sz="1900" dirty="0" smtClean="0">
              <a:solidFill>
                <a:srgbClr val="FF0000"/>
              </a:solidFill>
            </a:endParaRPr>
          </a:p>
          <a:p>
            <a:pPr algn="r">
              <a:buNone/>
            </a:pPr>
            <a:r>
              <a:rPr lang="en-IN" sz="1900" dirty="0" smtClean="0">
                <a:solidFill>
                  <a:srgbClr val="FF0000"/>
                </a:solidFill>
              </a:rPr>
              <a:t>Haas F et al. J Am </a:t>
            </a:r>
            <a:r>
              <a:rPr lang="en-IN" sz="1900" dirty="0" err="1" smtClean="0">
                <a:solidFill>
                  <a:srgbClr val="FF0000"/>
                </a:solidFill>
              </a:rPr>
              <a:t>Coll</a:t>
            </a:r>
            <a:r>
              <a:rPr lang="en-IN" sz="1900" dirty="0" smtClean="0">
                <a:solidFill>
                  <a:srgbClr val="FF0000"/>
                </a:solidFill>
              </a:rPr>
              <a:t> </a:t>
            </a:r>
            <a:r>
              <a:rPr lang="en-IN" sz="1900" dirty="0" err="1" smtClean="0">
                <a:solidFill>
                  <a:srgbClr val="FF0000"/>
                </a:solidFill>
              </a:rPr>
              <a:t>Cardiol</a:t>
            </a:r>
            <a:r>
              <a:rPr lang="en-IN" sz="1900" dirty="0" smtClean="0">
                <a:solidFill>
                  <a:srgbClr val="FF0000"/>
                </a:solidFill>
              </a:rPr>
              <a:t> 1997; 30: 1693–1700</a:t>
            </a:r>
          </a:p>
          <a:p>
            <a:pPr algn="r">
              <a:buNone/>
            </a:pPr>
            <a:r>
              <a:rPr lang="en-IN" sz="1900" dirty="0" err="1" smtClean="0">
                <a:solidFill>
                  <a:srgbClr val="FF0000"/>
                </a:solidFill>
              </a:rPr>
              <a:t>Tillish</a:t>
            </a:r>
            <a:r>
              <a:rPr lang="en-IN" sz="1900" dirty="0" smtClean="0">
                <a:solidFill>
                  <a:srgbClr val="FF0000"/>
                </a:solidFill>
              </a:rPr>
              <a:t> J et al. N </a:t>
            </a:r>
            <a:r>
              <a:rPr lang="en-IN" sz="1900" dirty="0" err="1" smtClean="0">
                <a:solidFill>
                  <a:srgbClr val="FF0000"/>
                </a:solidFill>
              </a:rPr>
              <a:t>Engl</a:t>
            </a:r>
            <a:r>
              <a:rPr lang="en-IN" sz="1900" dirty="0" smtClean="0">
                <a:solidFill>
                  <a:srgbClr val="FF0000"/>
                </a:solidFill>
              </a:rPr>
              <a:t> J Med 1986; 314: 884–888</a:t>
            </a:r>
          </a:p>
          <a:p>
            <a:r>
              <a:rPr lang="en-IN" dirty="0" smtClean="0"/>
              <a:t>18F-FDG may not be suitable for use in acute myocardial infarction due to inflammatory cell accumulation in necrotic tissue, which takes up 18F-FDG as does viable tissue so in these cases 11 C-Acetate can be used as tracer.</a:t>
            </a:r>
          </a:p>
          <a:p>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l="10954" t="15152" r="11841" b="5927"/>
          <a:stretch>
            <a:fillRect/>
          </a:stretch>
        </p:blipFill>
        <p:spPr bwMode="auto">
          <a:xfrm>
            <a:off x="642910" y="1571612"/>
            <a:ext cx="7643866" cy="464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 TRACER</a:t>
            </a:r>
            <a:endParaRPr lang="en-IN" dirty="0"/>
          </a:p>
        </p:txBody>
      </p:sp>
      <p:pic>
        <p:nvPicPr>
          <p:cNvPr id="5122" name="Picture 2"/>
          <p:cNvPicPr>
            <a:picLocks noGrp="1" noChangeAspect="1" noChangeArrowheads="1"/>
          </p:cNvPicPr>
          <p:nvPr>
            <p:ph idx="1"/>
          </p:nvPr>
        </p:nvPicPr>
        <p:blipFill>
          <a:blip r:embed="rId2"/>
          <a:srcRect l="8291" t="40407" r="9179" b="28025"/>
          <a:stretch>
            <a:fillRect/>
          </a:stretch>
        </p:blipFill>
        <p:spPr bwMode="auto">
          <a:xfrm>
            <a:off x="1142976" y="1857364"/>
            <a:ext cx="7500990"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r>
              <a:rPr lang="en-IN" dirty="0" smtClean="0"/>
              <a:t>201 </a:t>
            </a:r>
            <a:r>
              <a:rPr lang="en-IN" dirty="0" err="1" smtClean="0"/>
              <a:t>Tl</a:t>
            </a:r>
            <a:r>
              <a:rPr lang="en-IN" dirty="0" smtClean="0"/>
              <a:t> is taken up by myocardial cells by active transport and is dependent on myocardial blood flow. Therefore 201 </a:t>
            </a:r>
            <a:r>
              <a:rPr lang="en-IN" dirty="0" err="1" smtClean="0"/>
              <a:t>Tl</a:t>
            </a:r>
            <a:r>
              <a:rPr lang="en-IN" dirty="0" smtClean="0"/>
              <a:t> uptake represents both myocardial perfusion and cellular viability.</a:t>
            </a:r>
          </a:p>
          <a:p>
            <a:r>
              <a:rPr lang="en-US" dirty="0" smtClean="0"/>
              <a:t>Various protocols used are</a:t>
            </a:r>
          </a:p>
          <a:p>
            <a:pPr>
              <a:buFont typeface="Wingdings" pitchFamily="2" charset="2"/>
              <a:buChar char="ü"/>
            </a:pPr>
            <a:r>
              <a:rPr lang="en-US" sz="2100" dirty="0" smtClean="0"/>
              <a:t>Stress -Normal perfusion </a:t>
            </a:r>
          </a:p>
          <a:p>
            <a:pPr>
              <a:buNone/>
            </a:pPr>
            <a:r>
              <a:rPr lang="en-US" sz="2100" dirty="0" smtClean="0"/>
              <a:t> </a:t>
            </a:r>
          </a:p>
          <a:p>
            <a:pPr>
              <a:buFont typeface="Wingdings" pitchFamily="2" charset="2"/>
              <a:buChar char="ü"/>
            </a:pPr>
            <a:r>
              <a:rPr lang="en-US" sz="2100" dirty="0" smtClean="0"/>
              <a:t>Delayed rest images or reinjection- fixed defect showing redistribution</a:t>
            </a:r>
          </a:p>
          <a:p>
            <a:pPr>
              <a:buNone/>
            </a:pPr>
            <a:endParaRPr lang="en-US" sz="2100" dirty="0" smtClean="0"/>
          </a:p>
          <a:p>
            <a:pPr>
              <a:buFont typeface="Wingdings" pitchFamily="2" charset="2"/>
              <a:buChar char="ü"/>
            </a:pPr>
            <a:r>
              <a:rPr lang="en-US" sz="2100" dirty="0" smtClean="0"/>
              <a:t>Stress- defects with redistribution on delayed images</a:t>
            </a:r>
          </a:p>
          <a:p>
            <a:pPr>
              <a:buNone/>
            </a:pPr>
            <a:endParaRPr lang="en-US" sz="2100" dirty="0" smtClean="0"/>
          </a:p>
          <a:p>
            <a:r>
              <a:rPr lang="en-IN" dirty="0" smtClean="0"/>
              <a:t>A study done by </a:t>
            </a:r>
            <a:r>
              <a:rPr lang="en-IN" dirty="0" err="1" smtClean="0"/>
              <a:t>Kitsiou</a:t>
            </a:r>
            <a:r>
              <a:rPr lang="en-IN" dirty="0" smtClean="0"/>
              <a:t> AN et al.(Circulation1998; 98: 501–508) and many other study shows that stress induced reversible defects which are more commonly seen on stress imaging than on rest imaging are highly predictive of functional recovery after revascularization. Thus use of stress imaging protocol is encouraged whenever possible</a:t>
            </a:r>
          </a:p>
          <a:p>
            <a:endParaRPr lang="en-IN" dirty="0" smtClean="0"/>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smtClean="0"/>
              <a:t>A defect that persists and appears again on 3–4hr images(i.e. fixed defect) may be due to :  (1)markedly reduced regional perfusion (2)impaired cellular membrane integrity</a:t>
            </a:r>
          </a:p>
          <a:p>
            <a:pPr>
              <a:buNone/>
            </a:pPr>
            <a:r>
              <a:rPr lang="en-IN" dirty="0" smtClean="0"/>
              <a:t>    (3)cell death (acute infarction)</a:t>
            </a:r>
          </a:p>
          <a:p>
            <a:pPr>
              <a:buNone/>
            </a:pPr>
            <a:r>
              <a:rPr lang="en-IN" dirty="0" smtClean="0"/>
              <a:t>    (4)</a:t>
            </a:r>
            <a:r>
              <a:rPr lang="en-IN" dirty="0" err="1" smtClean="0"/>
              <a:t>scartissue</a:t>
            </a:r>
            <a:r>
              <a:rPr lang="en-IN" dirty="0" smtClean="0"/>
              <a:t>.</a:t>
            </a:r>
          </a:p>
          <a:p>
            <a:r>
              <a:rPr lang="en-IN" dirty="0" smtClean="0"/>
              <a:t>Thus fixed-defects on 3–4hr redistribution images may represent only severely </a:t>
            </a:r>
            <a:r>
              <a:rPr lang="en-IN" dirty="0" err="1" smtClean="0"/>
              <a:t>hypoperfused</a:t>
            </a:r>
            <a:r>
              <a:rPr lang="en-IN" dirty="0" smtClean="0"/>
              <a:t>—and not necessarily </a:t>
            </a:r>
            <a:r>
              <a:rPr lang="en-IN" dirty="0" err="1" smtClean="0"/>
              <a:t>infarcted</a:t>
            </a:r>
            <a:r>
              <a:rPr lang="en-IN" dirty="0" smtClean="0"/>
              <a:t> tissue</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0000" lnSpcReduction="20000"/>
          </a:bodyPr>
          <a:lstStyle/>
          <a:p>
            <a:r>
              <a:rPr lang="en-IN" dirty="0"/>
              <a:t>Myocardial viability </a:t>
            </a:r>
            <a:r>
              <a:rPr lang="en-IN" dirty="0" smtClean="0"/>
              <a:t>is defined as </a:t>
            </a:r>
            <a:r>
              <a:rPr lang="en-IN" dirty="0"/>
              <a:t>myocardium with </a:t>
            </a:r>
            <a:r>
              <a:rPr lang="en-IN" dirty="0" smtClean="0"/>
              <a:t>potentially reversible contractile </a:t>
            </a:r>
            <a:r>
              <a:rPr lang="en-IN" dirty="0"/>
              <a:t>dysfunction in patients </a:t>
            </a:r>
            <a:r>
              <a:rPr lang="en-IN" dirty="0" smtClean="0"/>
              <a:t>with </a:t>
            </a:r>
            <a:r>
              <a:rPr lang="en-IN" dirty="0"/>
              <a:t>CAD.</a:t>
            </a:r>
          </a:p>
          <a:p>
            <a:r>
              <a:rPr lang="en-IN" dirty="0" smtClean="0"/>
              <a:t>Concept </a:t>
            </a:r>
            <a:r>
              <a:rPr lang="en-IN" dirty="0"/>
              <a:t>of myocardial hibernation was </a:t>
            </a:r>
            <a:r>
              <a:rPr lang="en-IN" dirty="0" smtClean="0"/>
              <a:t>introduced by </a:t>
            </a:r>
            <a:r>
              <a:rPr lang="en-IN" dirty="0" err="1"/>
              <a:t>Rahimtoola</a:t>
            </a:r>
            <a:r>
              <a:rPr lang="en-IN" dirty="0"/>
              <a:t> to describe a condition of chronic </a:t>
            </a:r>
            <a:r>
              <a:rPr lang="en-IN" dirty="0" smtClean="0"/>
              <a:t>sustained abnormal </a:t>
            </a:r>
            <a:r>
              <a:rPr lang="en-IN" dirty="0"/>
              <a:t>contraction attributable to </a:t>
            </a:r>
            <a:r>
              <a:rPr lang="en-IN" dirty="0" smtClean="0"/>
              <a:t>chronic under perfusion in </a:t>
            </a:r>
            <a:r>
              <a:rPr lang="en-IN" dirty="0"/>
              <a:t>patients who have </a:t>
            </a:r>
            <a:r>
              <a:rPr lang="en-IN" dirty="0" smtClean="0"/>
              <a:t>CAD and </a:t>
            </a:r>
            <a:r>
              <a:rPr lang="en-IN" dirty="0"/>
              <a:t>in </a:t>
            </a:r>
            <a:r>
              <a:rPr lang="en-IN" dirty="0" smtClean="0"/>
              <a:t>whom revascularization causes </a:t>
            </a:r>
            <a:r>
              <a:rPr lang="en-IN" dirty="0"/>
              <a:t>recovery of LV </a:t>
            </a:r>
            <a:r>
              <a:rPr lang="en-IN" dirty="0" smtClean="0"/>
              <a:t>function</a:t>
            </a:r>
            <a:endParaRPr lang="en-IN" dirty="0"/>
          </a:p>
          <a:p>
            <a:r>
              <a:rPr lang="en-IN" dirty="0"/>
              <a:t>Myocardial </a:t>
            </a:r>
            <a:r>
              <a:rPr lang="en-IN" dirty="0" smtClean="0"/>
              <a:t>stunning defined </a:t>
            </a:r>
            <a:r>
              <a:rPr lang="en-IN" dirty="0"/>
              <a:t>as reversible </a:t>
            </a:r>
            <a:r>
              <a:rPr lang="en-IN" dirty="0" smtClean="0"/>
              <a:t>myocardial </a:t>
            </a:r>
            <a:r>
              <a:rPr lang="en-IN" dirty="0"/>
              <a:t>contractile dysfunction </a:t>
            </a:r>
            <a:r>
              <a:rPr lang="en-IN" dirty="0" smtClean="0"/>
              <a:t>in presence </a:t>
            </a:r>
            <a:r>
              <a:rPr lang="en-IN" dirty="0"/>
              <a:t>of </a:t>
            </a:r>
            <a:r>
              <a:rPr lang="en-IN" dirty="0" smtClean="0"/>
              <a:t>normal resting </a:t>
            </a:r>
            <a:r>
              <a:rPr lang="en-IN" dirty="0"/>
              <a:t>myocardial blood </a:t>
            </a:r>
            <a:r>
              <a:rPr lang="en-IN" dirty="0" smtClean="0"/>
              <a:t>flow</a:t>
            </a:r>
          </a:p>
          <a:p>
            <a:r>
              <a:rPr lang="en-IN" dirty="0" err="1" smtClean="0"/>
              <a:t>Vanoverschelde</a:t>
            </a:r>
            <a:r>
              <a:rPr lang="en-IN" dirty="0" smtClean="0"/>
              <a:t> </a:t>
            </a:r>
            <a:r>
              <a:rPr lang="en-IN" dirty="0"/>
              <a:t>et </a:t>
            </a:r>
            <a:r>
              <a:rPr lang="en-IN" dirty="0" smtClean="0"/>
              <a:t>al. </a:t>
            </a:r>
            <a:r>
              <a:rPr lang="en-IN" dirty="0"/>
              <a:t>suggested that </a:t>
            </a:r>
            <a:r>
              <a:rPr lang="en-IN" dirty="0" smtClean="0"/>
              <a:t>repeated </a:t>
            </a:r>
            <a:r>
              <a:rPr lang="en-IN" dirty="0"/>
              <a:t>ischemic attacks may induce chronic dysfunction </a:t>
            </a:r>
            <a:r>
              <a:rPr lang="en-IN" dirty="0" smtClean="0"/>
              <a:t>in </a:t>
            </a:r>
            <a:r>
              <a:rPr lang="en-IN" dirty="0"/>
              <a:t>presence of normal or mildly reduced resting </a:t>
            </a:r>
            <a:r>
              <a:rPr lang="en-IN" dirty="0" smtClean="0"/>
              <a:t>perfusion this </a:t>
            </a:r>
            <a:r>
              <a:rPr lang="en-IN" dirty="0"/>
              <a:t>condition was referred to as repetitive stunning. </a:t>
            </a:r>
            <a:endParaRPr lang="en-IN" dirty="0" smtClean="0"/>
          </a:p>
          <a:p>
            <a:r>
              <a:rPr lang="en-IN" dirty="0" smtClean="0"/>
              <a:t>It appears </a:t>
            </a:r>
            <a:r>
              <a:rPr lang="en-IN" dirty="0"/>
              <a:t>that there </a:t>
            </a:r>
            <a:r>
              <a:rPr lang="en-IN" dirty="0" smtClean="0"/>
              <a:t>is </a:t>
            </a:r>
            <a:r>
              <a:rPr lang="en-IN" dirty="0"/>
              <a:t>temporal progression from </a:t>
            </a:r>
            <a:r>
              <a:rPr lang="en-IN" dirty="0" smtClean="0"/>
              <a:t>stunning, characterized by </a:t>
            </a:r>
            <a:r>
              <a:rPr lang="en-IN" dirty="0"/>
              <a:t>normal flow (with reduced </a:t>
            </a:r>
            <a:r>
              <a:rPr lang="en-IN" dirty="0" smtClean="0"/>
              <a:t>flow reserve) </a:t>
            </a:r>
            <a:r>
              <a:rPr lang="en-IN" dirty="0"/>
              <a:t>to </a:t>
            </a:r>
            <a:r>
              <a:rPr lang="en-IN" dirty="0" smtClean="0"/>
              <a:t>hibernation </a:t>
            </a:r>
            <a:r>
              <a:rPr lang="en-IN" dirty="0"/>
              <a:t>with reduced resting flow.</a:t>
            </a:r>
          </a:p>
          <a:p>
            <a:endParaRPr lang="en-IN" dirty="0"/>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r>
              <a:rPr lang="en-IN" dirty="0" smtClean="0"/>
              <a:t>Technetium-99m </a:t>
            </a:r>
            <a:r>
              <a:rPr lang="en-IN" dirty="0" err="1" smtClean="0"/>
              <a:t>labeled</a:t>
            </a:r>
            <a:r>
              <a:rPr lang="en-IN" dirty="0" smtClean="0"/>
              <a:t> flow tracers such as 99mTc-sestamibi and 99m </a:t>
            </a:r>
            <a:r>
              <a:rPr lang="en-IN" dirty="0" err="1" smtClean="0"/>
              <a:t>Tc-tetrofosmin</a:t>
            </a:r>
            <a:r>
              <a:rPr lang="en-IN" dirty="0" smtClean="0"/>
              <a:t> are now widely available as alternatives to conventional  201 </a:t>
            </a:r>
            <a:r>
              <a:rPr lang="en-IN" dirty="0" err="1" smtClean="0"/>
              <a:t>Tl</a:t>
            </a:r>
            <a:r>
              <a:rPr lang="en-IN" dirty="0" smtClean="0"/>
              <a:t>. As compared With 201Tl, these 99mTc-labeled agents yield higher image quality.</a:t>
            </a:r>
          </a:p>
          <a:p>
            <a:r>
              <a:rPr lang="en-IN" dirty="0" smtClean="0"/>
              <a:t>123I-beta-methyl </a:t>
            </a:r>
            <a:r>
              <a:rPr lang="en-IN" dirty="0" err="1" smtClean="0"/>
              <a:t>iodophenyl</a:t>
            </a:r>
            <a:r>
              <a:rPr lang="en-IN" dirty="0" smtClean="0"/>
              <a:t> </a:t>
            </a:r>
            <a:r>
              <a:rPr lang="en-IN" dirty="0" err="1" smtClean="0"/>
              <a:t>pentadecanoic</a:t>
            </a:r>
            <a:r>
              <a:rPr lang="en-IN" dirty="0" smtClean="0"/>
              <a:t> acid (BMIPP) is a fatty acid </a:t>
            </a:r>
            <a:r>
              <a:rPr lang="en-IN" dirty="0" err="1" smtClean="0"/>
              <a:t>analog</a:t>
            </a:r>
            <a:r>
              <a:rPr lang="en-IN" dirty="0" smtClean="0"/>
              <a:t> that is not metabolized by beta-oxidation, because myocardial fatty acid uptake is easily depressed in ischemic but viable </a:t>
            </a:r>
            <a:r>
              <a:rPr lang="en-IN" dirty="0" err="1" smtClean="0"/>
              <a:t>myocardium,BMIPP</a:t>
            </a:r>
            <a:r>
              <a:rPr lang="en-IN" dirty="0" smtClean="0"/>
              <a:t> imaging in combination with flow tracer can also detect potentially reversible myocardium. </a:t>
            </a:r>
          </a:p>
          <a:p>
            <a:endParaRPr lang="en-IN" dirty="0" smtClean="0"/>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Dobutamine</a:t>
            </a:r>
            <a:r>
              <a:rPr lang="en-US" dirty="0" smtClean="0"/>
              <a:t> CMR</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Contractile reserve can be assessed by CMR using low dose </a:t>
            </a:r>
            <a:r>
              <a:rPr lang="en-IN" dirty="0" err="1" smtClean="0"/>
              <a:t>dobutamine</a:t>
            </a:r>
            <a:r>
              <a:rPr lang="en-IN" dirty="0" smtClean="0"/>
              <a:t> stress testing. Similar to echo, CMR allows visualisation of cardiac motion but is characterised by superior </a:t>
            </a:r>
            <a:r>
              <a:rPr lang="en-IN" dirty="0" err="1" smtClean="0"/>
              <a:t>endocardial</a:t>
            </a:r>
            <a:r>
              <a:rPr lang="en-IN" dirty="0" smtClean="0"/>
              <a:t> border definition, facilitating more accurate wall motion and wall thickening assessment.</a:t>
            </a:r>
          </a:p>
          <a:p>
            <a:r>
              <a:rPr lang="en-IN" dirty="0" smtClean="0"/>
              <a:t>Majority of studies showed a relatively modest sensitivity but high specificity of </a:t>
            </a:r>
            <a:r>
              <a:rPr lang="en-IN" dirty="0" err="1" smtClean="0"/>
              <a:t>dobutamine</a:t>
            </a:r>
            <a:r>
              <a:rPr lang="en-IN" dirty="0" smtClean="0"/>
              <a:t> CMR for detection of viable myocardium, ranging from 50–90% and 73–94% respectively.</a:t>
            </a:r>
          </a:p>
          <a:p>
            <a:pPr algn="r">
              <a:buNone/>
            </a:pPr>
            <a:r>
              <a:rPr lang="en-IN" sz="2400" dirty="0" smtClean="0">
                <a:solidFill>
                  <a:srgbClr val="FF0000"/>
                </a:solidFill>
              </a:rPr>
              <a:t>Baer FM et al Circulation1995;91:1006–15</a:t>
            </a:r>
          </a:p>
          <a:p>
            <a:pPr algn="r">
              <a:buNone/>
            </a:pPr>
            <a:r>
              <a:rPr lang="en-IN" sz="2400" dirty="0" smtClean="0">
                <a:solidFill>
                  <a:srgbClr val="FF0000"/>
                </a:solidFill>
              </a:rPr>
              <a:t>Gunning MG et al Circulation1998;98:1869–74</a:t>
            </a:r>
          </a:p>
          <a:p>
            <a:endParaRPr lang="en-IN" dirty="0" smtClean="0"/>
          </a:p>
          <a:p>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Viability Assessment</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FF0000"/>
                </a:solidFill>
              </a:rPr>
              <a:t>DE CMR</a:t>
            </a:r>
          </a:p>
          <a:p>
            <a:pPr>
              <a:buNone/>
            </a:pPr>
            <a:r>
              <a:rPr lang="en-US" dirty="0" smtClean="0"/>
              <a:t>Viability criteria</a:t>
            </a:r>
          </a:p>
          <a:p>
            <a:pPr lvl="1"/>
            <a:r>
              <a:rPr lang="en-US" dirty="0" smtClean="0"/>
              <a:t>Increase in End-diastolic wall thickening &gt; 2 mm</a:t>
            </a:r>
          </a:p>
          <a:p>
            <a:pPr lvl="1"/>
            <a:endParaRPr lang="en-US" dirty="0" smtClean="0"/>
          </a:p>
          <a:p>
            <a:pPr lvl="1"/>
            <a:endParaRPr lang="en-US" dirty="0" smtClean="0"/>
          </a:p>
          <a:p>
            <a:pPr lvl="1"/>
            <a:endParaRPr lang="en-US" dirty="0" smtClean="0"/>
          </a:p>
          <a:p>
            <a:pPr lvl="1"/>
            <a:endParaRPr lang="en-US" dirty="0" smtClean="0"/>
          </a:p>
        </p:txBody>
      </p:sp>
      <p:graphicFrame>
        <p:nvGraphicFramePr>
          <p:cNvPr id="4" name="Content Placeholder 6"/>
          <p:cNvGraphicFramePr>
            <a:graphicFrameLocks/>
          </p:cNvGraphicFramePr>
          <p:nvPr/>
        </p:nvGraphicFramePr>
        <p:xfrm>
          <a:off x="2133600" y="3581400"/>
          <a:ext cx="5257800" cy="1010920"/>
        </p:xfrm>
        <a:graphic>
          <a:graphicData uri="http://schemas.openxmlformats.org/drawingml/2006/table">
            <a:tbl>
              <a:tblPr firstRow="1" bandRow="1">
                <a:tableStyleId>{3B4B98B0-60AC-42C2-AFA5-B58CD77FA1E5}</a:tableStyleId>
              </a:tblPr>
              <a:tblGrid>
                <a:gridCol w="2209800"/>
                <a:gridCol w="1447800"/>
                <a:gridCol w="1600200"/>
              </a:tblGrid>
              <a:tr h="370840">
                <a:tc>
                  <a:txBody>
                    <a:bodyPr/>
                    <a:lstStyle/>
                    <a:p>
                      <a:r>
                        <a:rPr lang="en-US" dirty="0" smtClean="0"/>
                        <a:t>For predicting</a:t>
                      </a:r>
                      <a:r>
                        <a:rPr lang="en-US" baseline="0" dirty="0" smtClean="0"/>
                        <a:t> functional recovery</a:t>
                      </a:r>
                      <a:endParaRPr lang="en-US" dirty="0"/>
                    </a:p>
                  </a:txBody>
                  <a:tcPr/>
                </a:tc>
                <a:tc>
                  <a:txBody>
                    <a:bodyPr/>
                    <a:lstStyle/>
                    <a:p>
                      <a:r>
                        <a:rPr lang="en-US" dirty="0" smtClean="0"/>
                        <a:t>% sensitivity</a:t>
                      </a:r>
                      <a:endParaRPr lang="en-US" dirty="0"/>
                    </a:p>
                  </a:txBody>
                  <a:tcPr anchor="ctr" anchorCtr="1"/>
                </a:tc>
                <a:tc>
                  <a:txBody>
                    <a:bodyPr/>
                    <a:lstStyle/>
                    <a:p>
                      <a:r>
                        <a:rPr lang="en-US" dirty="0" smtClean="0"/>
                        <a:t>% specificity</a:t>
                      </a:r>
                      <a:endParaRPr lang="en-US" dirty="0"/>
                    </a:p>
                  </a:txBody>
                  <a:tcPr anchor="ctr" anchorCtr="1"/>
                </a:tc>
              </a:tr>
              <a:tr h="370840">
                <a:tc>
                  <a:txBody>
                    <a:bodyPr/>
                    <a:lstStyle/>
                    <a:p>
                      <a:r>
                        <a:rPr lang="en-US" dirty="0" smtClean="0"/>
                        <a:t>9 studies</a:t>
                      </a:r>
                      <a:r>
                        <a:rPr lang="en-US" baseline="0" dirty="0" smtClean="0"/>
                        <a:t> [</a:t>
                      </a:r>
                      <a:r>
                        <a:rPr lang="en-US" i="0" baseline="0" dirty="0" smtClean="0"/>
                        <a:t>N</a:t>
                      </a:r>
                      <a:r>
                        <a:rPr lang="en-US" baseline="0" dirty="0" smtClean="0"/>
                        <a:t>= 252]</a:t>
                      </a:r>
                      <a:endParaRPr lang="en-US" dirty="0"/>
                    </a:p>
                  </a:txBody>
                  <a:tcPr/>
                </a:tc>
                <a:tc>
                  <a:txBody>
                    <a:bodyPr/>
                    <a:lstStyle/>
                    <a:p>
                      <a:r>
                        <a:rPr lang="en-US" dirty="0" smtClean="0"/>
                        <a:t>73(50-89)</a:t>
                      </a:r>
                      <a:endParaRPr lang="en-US" dirty="0"/>
                    </a:p>
                  </a:txBody>
                  <a:tcPr anchor="ctr" anchorCtr="1"/>
                </a:tc>
                <a:tc>
                  <a:txBody>
                    <a:bodyPr/>
                    <a:lstStyle/>
                    <a:p>
                      <a:r>
                        <a:rPr lang="en-US" dirty="0" smtClean="0"/>
                        <a:t>83(70-95)</a:t>
                      </a:r>
                      <a:endParaRPr lang="en-US" dirty="0"/>
                    </a:p>
                  </a:txBody>
                  <a:tcPr anchor="ctr" anchorCtr="1"/>
                </a:tc>
              </a:tr>
            </a:tbl>
          </a:graphicData>
        </a:graphic>
      </p:graphicFrame>
      <p:sp>
        <p:nvSpPr>
          <p:cNvPr id="6" name="Rectangle 5"/>
          <p:cNvSpPr/>
          <p:nvPr/>
        </p:nvSpPr>
        <p:spPr>
          <a:xfrm>
            <a:off x="6400800" y="4800600"/>
            <a:ext cx="2743200" cy="369332"/>
          </a:xfrm>
          <a:prstGeom prst="rect">
            <a:avLst/>
          </a:prstGeom>
        </p:spPr>
        <p:txBody>
          <a:bodyPr wrap="square">
            <a:spAutoFit/>
          </a:bodyPr>
          <a:lstStyle/>
          <a:p>
            <a:pPr algn="ctr"/>
            <a:r>
              <a:rPr lang="en-US" dirty="0" smtClean="0">
                <a:solidFill>
                  <a:srgbClr val="1508B8"/>
                </a:solidFill>
              </a:rPr>
              <a:t>Heart 2005;91:1359–1365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r>
              <a:rPr lang="en-IN" dirty="0" smtClean="0"/>
              <a:t>Baer et al in a study, evaluated viability by MRI after myocardial infarction comparing to PET as the gold standard. Patients with myocardial infarction (infarct age 4 months) were studied with low-dose Dob-MRI examinations, with viability defined by an end-diastolic wall thickness of 5.5 mm and evidence of </a:t>
            </a:r>
            <a:r>
              <a:rPr lang="en-IN" dirty="0" err="1" smtClean="0"/>
              <a:t>dobutamine</a:t>
            </a:r>
            <a:r>
              <a:rPr lang="en-IN" dirty="0" smtClean="0"/>
              <a:t>-induced systolic wall thickening of 1 mm.</a:t>
            </a:r>
          </a:p>
          <a:p>
            <a:r>
              <a:rPr lang="en-IN" dirty="0" smtClean="0"/>
              <a:t>When both these parameters were used as criteria for viability, Dob-MRI demonstrated a sensitivity of 88% and specificity of 87%.</a:t>
            </a:r>
          </a:p>
          <a:p>
            <a:pPr>
              <a:buNone/>
            </a:pPr>
            <a:r>
              <a:rPr lang="en-IN" dirty="0" smtClean="0"/>
              <a:t>                                              </a:t>
            </a:r>
            <a:r>
              <a:rPr lang="en-IN" dirty="0" smtClean="0">
                <a:solidFill>
                  <a:srgbClr val="FF0000"/>
                </a:solidFill>
              </a:rPr>
              <a:t>Circulation 1995;91:1006-1015</a:t>
            </a:r>
            <a:r>
              <a:rPr lang="en-IN" dirty="0" smtClean="0"/>
              <a:t>.</a:t>
            </a:r>
          </a:p>
          <a:p>
            <a:endParaRPr lang="en-IN" dirty="0" smtClean="0"/>
          </a:p>
          <a:p>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ceCMR</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Regions of myocardial infarction exhibit high signal intensity (contrast enhancement) on T1-weighted images after administration of contrast such as gadolinium based agents.</a:t>
            </a:r>
          </a:p>
          <a:p>
            <a:r>
              <a:rPr lang="en-IN" dirty="0" err="1" smtClean="0"/>
              <a:t>ceCMR</a:t>
            </a:r>
            <a:r>
              <a:rPr lang="en-IN" dirty="0" smtClean="0"/>
              <a:t> is effective in identifying the presence, location and extent of acute and chronic myocardial infarction</a:t>
            </a:r>
          </a:p>
          <a:p>
            <a:pPr algn="r">
              <a:buNone/>
            </a:pPr>
            <a:r>
              <a:rPr lang="en-IN" sz="1500" dirty="0" smtClean="0">
                <a:solidFill>
                  <a:srgbClr val="FF0000"/>
                </a:solidFill>
              </a:rPr>
              <a:t>           Kim RJ et al. Circulation 1999;100 :1992–2002 Landmark study comparing contrast enhancement to histopathology and concluding that contrast enhancement occurs in the setting of irreversible myocardial injury only</a:t>
            </a:r>
            <a:endParaRPr lang="en-IN" dirty="0" smtClean="0"/>
          </a:p>
          <a:p>
            <a:r>
              <a:rPr lang="en-IN" dirty="0" smtClean="0"/>
              <a:t>Because of superior spatial resolution it can detect micro-infarcts, as well as sub </a:t>
            </a:r>
            <a:r>
              <a:rPr lang="en-IN" dirty="0" err="1" smtClean="0"/>
              <a:t>endocardial</a:t>
            </a:r>
            <a:r>
              <a:rPr lang="en-IN" dirty="0" smtClean="0"/>
              <a:t> infarcts which are missed by SPECT</a:t>
            </a:r>
          </a:p>
          <a:p>
            <a:pPr algn="r">
              <a:buNone/>
            </a:pPr>
            <a:r>
              <a:rPr lang="en-IN" sz="1800" dirty="0" smtClean="0">
                <a:solidFill>
                  <a:srgbClr val="FF0000"/>
                </a:solidFill>
              </a:rPr>
              <a:t>Wagner A et al. Lancet 2003; 361:374–9. Landmark study concluding that </a:t>
            </a:r>
            <a:r>
              <a:rPr lang="en-IN" sz="1800" dirty="0" err="1" smtClean="0">
                <a:solidFill>
                  <a:srgbClr val="FF0000"/>
                </a:solidFill>
              </a:rPr>
              <a:t>ceCMR</a:t>
            </a:r>
            <a:r>
              <a:rPr lang="en-IN" sz="1800" dirty="0" smtClean="0">
                <a:solidFill>
                  <a:srgbClr val="FF0000"/>
                </a:solidFill>
              </a:rPr>
              <a:t> detects myocardial infarcts which are missed by SPECT imaging.</a:t>
            </a:r>
          </a:p>
          <a:p>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Likelihood of functional improvement inversely related to extent of </a:t>
            </a:r>
            <a:r>
              <a:rPr lang="en-US" dirty="0" err="1" smtClean="0"/>
              <a:t>hyperenhasment</a:t>
            </a:r>
            <a:r>
              <a:rPr lang="en-US" dirty="0" smtClean="0"/>
              <a:t>.</a:t>
            </a:r>
          </a:p>
          <a:p>
            <a:r>
              <a:rPr lang="en-US" dirty="0" smtClean="0"/>
              <a:t>78% patients improve with no hyper enhancement while only 2% with &gt;75% HEI </a:t>
            </a:r>
          </a:p>
          <a:p>
            <a:pPr lvl="1">
              <a:buNone/>
            </a:pPr>
            <a:r>
              <a:rPr lang="en-US" dirty="0" smtClean="0"/>
              <a:t>                                                            </a:t>
            </a:r>
            <a:r>
              <a:rPr lang="en-US" sz="1800" dirty="0" smtClean="0">
                <a:solidFill>
                  <a:srgbClr val="FF0000"/>
                </a:solidFill>
              </a:rPr>
              <a:t>Kim RJ et al; NEJM 2000</a:t>
            </a:r>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To predict functional recovery in patients with chronic </a:t>
            </a:r>
            <a:r>
              <a:rPr lang="en-IN" dirty="0" err="1" smtClean="0"/>
              <a:t>ischaemia</a:t>
            </a:r>
            <a:endParaRPr lang="en-IN" dirty="0"/>
          </a:p>
        </p:txBody>
      </p:sp>
      <p:pic>
        <p:nvPicPr>
          <p:cNvPr id="1026" name="Picture 2"/>
          <p:cNvPicPr>
            <a:picLocks noGrp="1" noChangeAspect="1" noChangeArrowheads="1"/>
          </p:cNvPicPr>
          <p:nvPr>
            <p:ph idx="1"/>
          </p:nvPr>
        </p:nvPicPr>
        <p:blipFill>
          <a:blip r:embed="rId2"/>
          <a:srcRect l="2967" t="13574" r="38464" b="5927"/>
          <a:stretch>
            <a:fillRect/>
          </a:stretch>
        </p:blipFill>
        <p:spPr bwMode="auto">
          <a:xfrm>
            <a:off x="1000100" y="1714488"/>
            <a:ext cx="7072362" cy="4071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214414" y="5929330"/>
            <a:ext cx="7286676" cy="738664"/>
          </a:xfrm>
          <a:prstGeom prst="rect">
            <a:avLst/>
          </a:prstGeom>
        </p:spPr>
        <p:txBody>
          <a:bodyPr wrap="square">
            <a:spAutoFit/>
          </a:bodyPr>
          <a:lstStyle/>
          <a:p>
            <a:pPr algn="r"/>
            <a:r>
              <a:rPr lang="en-IN" sz="1400" dirty="0" smtClean="0">
                <a:solidFill>
                  <a:srgbClr val="FF0000"/>
                </a:solidFill>
              </a:rPr>
              <a:t>Kim RJ et </a:t>
            </a:r>
            <a:r>
              <a:rPr lang="en-IN" sz="1400" dirty="0" err="1" smtClean="0">
                <a:solidFill>
                  <a:srgbClr val="FF0000"/>
                </a:solidFill>
              </a:rPr>
              <a:t>al.N</a:t>
            </a:r>
            <a:r>
              <a:rPr lang="en-IN" sz="1400" dirty="0" smtClean="0">
                <a:solidFill>
                  <a:srgbClr val="FF0000"/>
                </a:solidFill>
              </a:rPr>
              <a:t> </a:t>
            </a:r>
            <a:r>
              <a:rPr lang="en-IN" sz="1400" dirty="0" err="1" smtClean="0">
                <a:solidFill>
                  <a:srgbClr val="FF0000"/>
                </a:solidFill>
              </a:rPr>
              <a:t>Engl</a:t>
            </a:r>
            <a:r>
              <a:rPr lang="en-IN" sz="1400" dirty="0" smtClean="0">
                <a:solidFill>
                  <a:srgbClr val="FF0000"/>
                </a:solidFill>
              </a:rPr>
              <a:t> J Med 2000;343:1445–53.The first study to demonstrate that </a:t>
            </a:r>
            <a:r>
              <a:rPr lang="en-IN" sz="1400" dirty="0" err="1" smtClean="0">
                <a:solidFill>
                  <a:srgbClr val="FF0000"/>
                </a:solidFill>
              </a:rPr>
              <a:t>ceCMR</a:t>
            </a:r>
            <a:r>
              <a:rPr lang="en-IN" sz="1400" dirty="0" smtClean="0">
                <a:solidFill>
                  <a:srgbClr val="FF0000"/>
                </a:solidFill>
              </a:rPr>
              <a:t> can accurately predict reversible myocardial dysfunction in patients with </a:t>
            </a:r>
            <a:r>
              <a:rPr lang="en-IN" sz="1400" dirty="0" err="1" smtClean="0">
                <a:solidFill>
                  <a:srgbClr val="FF0000"/>
                </a:solidFill>
              </a:rPr>
              <a:t>ischaemic</a:t>
            </a:r>
            <a:r>
              <a:rPr lang="en-IN" sz="1400" dirty="0" smtClean="0">
                <a:solidFill>
                  <a:srgbClr val="FF0000"/>
                </a:solidFill>
              </a:rPr>
              <a:t> heart disease before coronary revascularisation.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MSCT</a:t>
            </a:r>
            <a:endParaRPr lang="en-US" dirty="0"/>
          </a:p>
        </p:txBody>
      </p:sp>
      <p:sp>
        <p:nvSpPr>
          <p:cNvPr id="3" name="Content Placeholder 2"/>
          <p:cNvSpPr>
            <a:spLocks noGrp="1"/>
          </p:cNvSpPr>
          <p:nvPr>
            <p:ph idx="1"/>
          </p:nvPr>
        </p:nvSpPr>
        <p:spPr/>
        <p:txBody>
          <a:bodyPr>
            <a:normAutofit lnSpcReduction="10000"/>
          </a:bodyPr>
          <a:lstStyle/>
          <a:p>
            <a:r>
              <a:rPr lang="en-US" dirty="0" smtClean="0"/>
              <a:t>Iodinated contrast agents accumulate in </a:t>
            </a:r>
            <a:r>
              <a:rPr lang="en-US" dirty="0" err="1" smtClean="0"/>
              <a:t>infarcted</a:t>
            </a:r>
            <a:r>
              <a:rPr lang="en-US" dirty="0" smtClean="0"/>
              <a:t> myocardium similar to MRI</a:t>
            </a:r>
          </a:p>
          <a:p>
            <a:r>
              <a:rPr lang="en-US" dirty="0" smtClean="0"/>
              <a:t>High spatial resolution-differentiation of </a:t>
            </a:r>
            <a:r>
              <a:rPr lang="en-US" dirty="0" err="1" smtClean="0"/>
              <a:t>transmural</a:t>
            </a:r>
            <a:r>
              <a:rPr lang="en-US" dirty="0" smtClean="0"/>
              <a:t> &amp; </a:t>
            </a:r>
            <a:r>
              <a:rPr lang="en-US" dirty="0" err="1" smtClean="0"/>
              <a:t>subendocardial</a:t>
            </a:r>
            <a:r>
              <a:rPr lang="en-US" dirty="0" smtClean="0"/>
              <a:t> infarction possible</a:t>
            </a:r>
          </a:p>
          <a:p>
            <a:r>
              <a:rPr lang="en-US" dirty="0" smtClean="0"/>
              <a:t>Old infarctions have lower CT densities compared to recent infarcts</a:t>
            </a:r>
          </a:p>
          <a:p>
            <a:r>
              <a:rPr lang="en-US" dirty="0" smtClean="0"/>
              <a:t>Good agreement b/w DEMRI and late enhancement of MSCT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381000" y="1295400"/>
            <a:ext cx="8229600" cy="5135563"/>
          </a:xfrm>
        </p:spPr>
        <p:txBody>
          <a:bodyPr>
            <a:normAutofit lnSpcReduction="10000"/>
          </a:bodyPr>
          <a:lstStyle/>
          <a:p>
            <a:r>
              <a:rPr lang="en-US" dirty="0" smtClean="0"/>
              <a:t>Sensitivity and specificity -92%&amp; 100% respectively to detect viability in  acute myocardial infarction </a:t>
            </a:r>
          </a:p>
          <a:p>
            <a:r>
              <a:rPr lang="en-US" dirty="0" smtClean="0"/>
              <a:t>Presence of viable segments in an AMI identified when </a:t>
            </a:r>
            <a:r>
              <a:rPr lang="en-US" dirty="0" err="1" smtClean="0"/>
              <a:t>hyperenhancement</a:t>
            </a:r>
            <a:r>
              <a:rPr lang="en-US" dirty="0" smtClean="0"/>
              <a:t> is absent or involves &lt;50% of the myocardial wall thickness</a:t>
            </a:r>
          </a:p>
          <a:p>
            <a:r>
              <a:rPr lang="en-US" dirty="0" smtClean="0"/>
              <a:t>Advantages</a:t>
            </a:r>
          </a:p>
          <a:p>
            <a:pPr lvl="1"/>
            <a:r>
              <a:rPr lang="en-US" dirty="0" smtClean="0"/>
              <a:t>Shorter imaging time</a:t>
            </a:r>
          </a:p>
          <a:p>
            <a:pPr lvl="1"/>
            <a:r>
              <a:rPr lang="en-US" dirty="0" smtClean="0"/>
              <a:t>widely available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657600"/>
            <a:ext cx="7772400" cy="1470025"/>
          </a:xfrm>
        </p:spPr>
        <p:txBody>
          <a:bodyPr>
            <a:normAutofit/>
          </a:bodyPr>
          <a:lstStyle/>
          <a:p>
            <a:pPr algn="r"/>
            <a:r>
              <a:rPr lang="en-US" sz="4000" dirty="0" smtClean="0"/>
              <a:t>Comparison b/w different investigations </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sz="4000" dirty="0" smtClean="0">
                <a:latin typeface="+mj-lt"/>
              </a:rPr>
              <a:t> Endpoints used in viability studies</a:t>
            </a:r>
          </a:p>
          <a:p>
            <a:pPr lvl="1"/>
            <a:endParaRPr lang="en-US" dirty="0" smtClean="0"/>
          </a:p>
          <a:p>
            <a:pPr lvl="1"/>
            <a:r>
              <a:rPr lang="en-US" dirty="0" smtClean="0"/>
              <a:t>Improvement </a:t>
            </a:r>
            <a:r>
              <a:rPr lang="en-US" dirty="0"/>
              <a:t>in regional LV function (segments</a:t>
            </a:r>
            <a:r>
              <a:rPr lang="en-US" dirty="0" smtClean="0"/>
              <a:t>)</a:t>
            </a:r>
            <a:endParaRPr lang="en-US" dirty="0"/>
          </a:p>
          <a:p>
            <a:pPr lvl="1"/>
            <a:endParaRPr lang="en-US" dirty="0" smtClean="0"/>
          </a:p>
          <a:p>
            <a:pPr lvl="1"/>
            <a:r>
              <a:rPr lang="en-US" dirty="0" smtClean="0"/>
              <a:t>Improvement </a:t>
            </a:r>
            <a:r>
              <a:rPr lang="en-US" dirty="0"/>
              <a:t>in global LV function (LVEF</a:t>
            </a:r>
            <a:r>
              <a:rPr lang="en-US" dirty="0" smtClean="0"/>
              <a:t>) </a:t>
            </a:r>
          </a:p>
          <a:p>
            <a:pPr lvl="1"/>
            <a:endParaRPr lang="en-US" dirty="0" smtClean="0"/>
          </a:p>
          <a:p>
            <a:pPr lvl="1"/>
            <a:r>
              <a:rPr lang="en-US" dirty="0" smtClean="0"/>
              <a:t>Improvement in </a:t>
            </a:r>
            <a:r>
              <a:rPr lang="en-US" dirty="0"/>
              <a:t>symptoms </a:t>
            </a:r>
            <a:r>
              <a:rPr lang="en-US" dirty="0" smtClean="0"/>
              <a:t>(NYHA functional class)</a:t>
            </a:r>
          </a:p>
          <a:p>
            <a:pPr lvl="1"/>
            <a:endParaRPr lang="en-US" dirty="0" smtClean="0"/>
          </a:p>
          <a:p>
            <a:pPr lvl="1"/>
            <a:r>
              <a:rPr lang="en-US" dirty="0" smtClean="0"/>
              <a:t>Improvement </a:t>
            </a:r>
            <a:r>
              <a:rPr lang="en-US" dirty="0"/>
              <a:t>in exercise capacity (</a:t>
            </a:r>
            <a:r>
              <a:rPr lang="en-US" dirty="0" smtClean="0"/>
              <a:t>metabolic equivalents) </a:t>
            </a:r>
          </a:p>
          <a:p>
            <a:pPr lvl="1"/>
            <a:endParaRPr lang="en-US" dirty="0" smtClean="0"/>
          </a:p>
          <a:p>
            <a:pPr lvl="1"/>
            <a:r>
              <a:rPr lang="en-US" dirty="0" smtClean="0"/>
              <a:t>Reverse LV </a:t>
            </a:r>
            <a:r>
              <a:rPr lang="en-US" dirty="0"/>
              <a:t>remodeling (LV volumes</a:t>
            </a:r>
            <a:r>
              <a:rPr lang="en-US" dirty="0" smtClean="0"/>
              <a:t>) </a:t>
            </a:r>
          </a:p>
          <a:p>
            <a:pPr lvl="1"/>
            <a:endParaRPr lang="en-US" dirty="0" smtClean="0"/>
          </a:p>
          <a:p>
            <a:pPr lvl="1"/>
            <a:r>
              <a:rPr lang="en-US" dirty="0" smtClean="0"/>
              <a:t>Prevention of </a:t>
            </a:r>
            <a:r>
              <a:rPr lang="en-US" dirty="0"/>
              <a:t>sudden death (ventricular </a:t>
            </a:r>
            <a:r>
              <a:rPr lang="en-US" dirty="0" smtClean="0"/>
              <a:t>arrhythmias)</a:t>
            </a:r>
          </a:p>
          <a:p>
            <a:pPr lvl="1"/>
            <a:endParaRPr lang="en-US" dirty="0" smtClean="0"/>
          </a:p>
          <a:p>
            <a:pPr lvl="1"/>
            <a:r>
              <a:rPr lang="en-US" dirty="0" smtClean="0"/>
              <a:t>Long-term prognosis </a:t>
            </a:r>
            <a:r>
              <a:rPr lang="en-US" dirty="0"/>
              <a:t>(survival)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Baer FM, European heart journal 2000</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643042" y="1276270"/>
            <a:ext cx="5840382" cy="55817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Sensitivity more for PET and SPECTE and specificity more for DSE</a:t>
            </a:r>
            <a:endParaRPr lang="en-IN" dirty="0"/>
          </a:p>
        </p:txBody>
      </p:sp>
      <p:pic>
        <p:nvPicPr>
          <p:cNvPr id="2050" name="Picture 2"/>
          <p:cNvPicPr>
            <a:picLocks noGrp="1" noChangeAspect="1" noChangeArrowheads="1"/>
          </p:cNvPicPr>
          <p:nvPr>
            <p:ph idx="1"/>
          </p:nvPr>
        </p:nvPicPr>
        <p:blipFill>
          <a:blip r:embed="rId2"/>
          <a:srcRect l="9179" t="26201" r="18052" b="31182"/>
          <a:stretch>
            <a:fillRect/>
          </a:stretch>
        </p:blipFill>
        <p:spPr bwMode="auto">
          <a:xfrm>
            <a:off x="1000100" y="1500174"/>
            <a:ext cx="7000924" cy="428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400347" y="2967335"/>
            <a:ext cx="184731"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357290" y="5786454"/>
            <a:ext cx="6000792" cy="461665"/>
          </a:xfrm>
          <a:prstGeom prst="rect">
            <a:avLst/>
          </a:prstGeom>
        </p:spPr>
        <p:txBody>
          <a:bodyPr wrap="square">
            <a:spAutoFit/>
          </a:bodyPr>
          <a:lstStyle/>
          <a:p>
            <a:pPr algn="r"/>
            <a:r>
              <a:rPr lang="en-IN" sz="1200" dirty="0" err="1" smtClean="0">
                <a:solidFill>
                  <a:srgbClr val="FF0000"/>
                </a:solidFill>
              </a:rPr>
              <a:t>Schinkel</a:t>
            </a:r>
            <a:r>
              <a:rPr lang="en-IN" sz="1200" dirty="0" smtClean="0">
                <a:solidFill>
                  <a:srgbClr val="FF0000"/>
                </a:solidFill>
              </a:rPr>
              <a:t> AF et al. Hibernating myocardium: diagnosis and patient </a:t>
            </a:r>
            <a:r>
              <a:rPr lang="en-IN" sz="1200" dirty="0" err="1" smtClean="0">
                <a:solidFill>
                  <a:srgbClr val="FF0000"/>
                </a:solidFill>
              </a:rPr>
              <a:t>outcomesCurr</a:t>
            </a:r>
            <a:r>
              <a:rPr lang="en-IN" sz="1200" dirty="0" smtClean="0">
                <a:solidFill>
                  <a:srgbClr val="FF0000"/>
                </a:solidFill>
              </a:rPr>
              <a:t>  </a:t>
            </a:r>
            <a:r>
              <a:rPr lang="en-IN" sz="1200" dirty="0" err="1" smtClean="0">
                <a:solidFill>
                  <a:srgbClr val="FF0000"/>
                </a:solidFill>
              </a:rPr>
              <a:t>Probl</a:t>
            </a:r>
            <a:r>
              <a:rPr lang="en-IN" sz="1200" dirty="0" smtClean="0">
                <a:solidFill>
                  <a:srgbClr val="FF0000"/>
                </a:solidFill>
              </a:rPr>
              <a:t> </a:t>
            </a:r>
            <a:r>
              <a:rPr lang="en-IN" sz="1200" dirty="0" err="1" smtClean="0">
                <a:solidFill>
                  <a:srgbClr val="FF0000"/>
                </a:solidFill>
              </a:rPr>
              <a:t>Cardiol</a:t>
            </a:r>
            <a:r>
              <a:rPr lang="en-IN" sz="1200" dirty="0" smtClean="0">
                <a:solidFill>
                  <a:srgbClr val="FF0000"/>
                </a:solidFill>
              </a:rPr>
              <a:t>. 2007;32(7):375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815306"/>
            <a:ext cx="8229600" cy="4095750"/>
          </a:xfrm>
          <a:prstGeom prst="rect">
            <a:avLst/>
          </a:prstGeom>
          <a:noFill/>
          <a:ln w="9525">
            <a:noFill/>
            <a:miter lim="800000"/>
            <a:headEnd/>
            <a:tailEnd/>
          </a:ln>
          <a:effectLst/>
        </p:spPr>
      </p:pic>
      <p:sp>
        <p:nvSpPr>
          <p:cNvPr id="5" name="Rectangle 4"/>
          <p:cNvSpPr/>
          <p:nvPr/>
        </p:nvSpPr>
        <p:spPr>
          <a:xfrm>
            <a:off x="4630136" y="5802868"/>
            <a:ext cx="4513864" cy="369332"/>
          </a:xfrm>
          <a:prstGeom prst="rect">
            <a:avLst/>
          </a:prstGeom>
        </p:spPr>
        <p:txBody>
          <a:bodyPr wrap="none">
            <a:spAutoFit/>
          </a:bodyPr>
          <a:lstStyle/>
          <a:p>
            <a:pPr algn="ctr"/>
            <a:r>
              <a:rPr lang="en-US" dirty="0" smtClean="0">
                <a:solidFill>
                  <a:srgbClr val="1508B8"/>
                </a:solidFill>
              </a:rPr>
              <a:t>European Heart Journal (2010) 31, 2984–2995</a:t>
            </a:r>
            <a:endParaRPr lang="en-US" dirty="0">
              <a:solidFill>
                <a:srgbClr val="1508B8"/>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Recovery variables</a:t>
            </a:r>
            <a:endParaRPr lang="en-IN" dirty="0"/>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Recovery variables(time course after procedure and extent of viability) </a:t>
            </a:r>
            <a:endParaRPr lang="en-IN" dirty="0"/>
          </a:p>
        </p:txBody>
      </p:sp>
      <p:sp>
        <p:nvSpPr>
          <p:cNvPr id="3" name="Content Placeholder 2"/>
          <p:cNvSpPr>
            <a:spLocks noGrp="1"/>
          </p:cNvSpPr>
          <p:nvPr>
            <p:ph idx="1"/>
          </p:nvPr>
        </p:nvSpPr>
        <p:spPr/>
        <p:txBody>
          <a:bodyPr>
            <a:normAutofit/>
          </a:bodyPr>
          <a:lstStyle/>
          <a:p>
            <a:r>
              <a:rPr lang="en-IN" dirty="0" smtClean="0"/>
              <a:t>The time course of recovery of viable myocardium can protract up to 14 months</a:t>
            </a:r>
          </a:p>
          <a:p>
            <a:pPr algn="r">
              <a:buNone/>
            </a:pPr>
            <a:r>
              <a:rPr lang="en-IN" sz="1500" dirty="0" err="1" smtClean="0">
                <a:solidFill>
                  <a:srgbClr val="FF0000"/>
                </a:solidFill>
              </a:rPr>
              <a:t>Vanoverschelde</a:t>
            </a:r>
            <a:r>
              <a:rPr lang="en-IN" sz="1500" dirty="0" smtClean="0">
                <a:solidFill>
                  <a:srgbClr val="FF0000"/>
                </a:solidFill>
              </a:rPr>
              <a:t> J-LJ et al. Am J </a:t>
            </a:r>
            <a:r>
              <a:rPr lang="en-IN" sz="1500" dirty="0" err="1" smtClean="0">
                <a:solidFill>
                  <a:srgbClr val="FF0000"/>
                </a:solidFill>
              </a:rPr>
              <a:t>Cardiol</a:t>
            </a:r>
            <a:r>
              <a:rPr lang="en-IN" sz="1500" dirty="0" smtClean="0">
                <a:solidFill>
                  <a:srgbClr val="FF0000"/>
                </a:solidFill>
              </a:rPr>
              <a:t> 2000;85:1 1432-1439.</a:t>
            </a:r>
          </a:p>
          <a:p>
            <a:r>
              <a:rPr lang="en-IN" dirty="0" smtClean="0"/>
              <a:t>Majority of studies agree that to yield the best sensitivity and specificity to predict &gt; 5% improvement in LVEF, at least 25% of the LV should be viable using DSE and 38% using conventional nuclear medicine and PET.</a:t>
            </a:r>
          </a:p>
          <a:p>
            <a:pPr algn="r">
              <a:buNone/>
            </a:pPr>
            <a:r>
              <a:rPr lang="da-DK" sz="1700" dirty="0" smtClean="0">
                <a:solidFill>
                  <a:srgbClr val="FF0000"/>
                </a:solidFill>
              </a:rPr>
              <a:t>Bax JJ et al.J Nucl Med.2002;43:795–802</a:t>
            </a:r>
          </a:p>
          <a:p>
            <a:endParaRPr lang="en-IN" dirty="0" smtClean="0"/>
          </a:p>
          <a:p>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Impact of the time of revascularization</a:t>
            </a:r>
            <a:endParaRPr lang="en-IN" dirty="0"/>
          </a:p>
        </p:txBody>
      </p:sp>
      <p:sp>
        <p:nvSpPr>
          <p:cNvPr id="3" name="Content Placeholder 2"/>
          <p:cNvSpPr>
            <a:spLocks noGrp="1"/>
          </p:cNvSpPr>
          <p:nvPr>
            <p:ph idx="1"/>
          </p:nvPr>
        </p:nvSpPr>
        <p:spPr/>
        <p:txBody>
          <a:bodyPr>
            <a:normAutofit/>
          </a:bodyPr>
          <a:lstStyle/>
          <a:p>
            <a:r>
              <a:rPr lang="en-IN" dirty="0" smtClean="0"/>
              <a:t>A comparison of the outcome after early (within 30 days) or late (30 days) revascularization in 2 parallel groups of patients showed a significant improvement in function and lower mortality in the group with shorter waiting times.</a:t>
            </a:r>
          </a:p>
          <a:p>
            <a:pPr algn="r">
              <a:buNone/>
            </a:pPr>
            <a:r>
              <a:rPr lang="en-IN" sz="1600" dirty="0" err="1" smtClean="0">
                <a:solidFill>
                  <a:srgbClr val="FF0000"/>
                </a:solidFill>
              </a:rPr>
              <a:t>Bax</a:t>
            </a:r>
            <a:r>
              <a:rPr lang="en-IN" sz="1600" dirty="0" smtClean="0">
                <a:solidFill>
                  <a:srgbClr val="FF0000"/>
                </a:solidFill>
              </a:rPr>
              <a:t> JJ et al.Circulation.2003;108(</a:t>
            </a:r>
            <a:r>
              <a:rPr lang="en-IN" sz="1600" dirty="0" err="1" smtClean="0">
                <a:solidFill>
                  <a:srgbClr val="FF0000"/>
                </a:solidFill>
              </a:rPr>
              <a:t>suppl</a:t>
            </a:r>
            <a:r>
              <a:rPr lang="en-IN" sz="1600" dirty="0" smtClean="0">
                <a:solidFill>
                  <a:srgbClr val="FF0000"/>
                </a:solidFill>
              </a:rPr>
              <a:t>):II-39–II-42.</a:t>
            </a:r>
          </a:p>
          <a:p>
            <a:endParaRPr lang="en-IN" dirty="0" smtClean="0"/>
          </a:p>
          <a:p>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Impact of the time of revascularization</a:t>
            </a:r>
            <a:endParaRPr lang="en-IN" dirty="0"/>
          </a:p>
        </p:txBody>
      </p:sp>
      <p:pic>
        <p:nvPicPr>
          <p:cNvPr id="1026" name="Picture 2"/>
          <p:cNvPicPr>
            <a:picLocks noGrp="1" noChangeAspect="1" noChangeArrowheads="1"/>
          </p:cNvPicPr>
          <p:nvPr>
            <p:ph idx="1"/>
          </p:nvPr>
        </p:nvPicPr>
        <p:blipFill>
          <a:blip r:embed="rId2"/>
          <a:srcRect l="13616" t="15152" r="15391" b="7506"/>
          <a:stretch>
            <a:fillRect/>
          </a:stretch>
        </p:blipFill>
        <p:spPr bwMode="auto">
          <a:xfrm>
            <a:off x="1142976" y="1571612"/>
            <a:ext cx="6643734" cy="4572032"/>
          </a:xfrm>
          <a:prstGeom prst="rect">
            <a:avLst/>
          </a:prstGeom>
          <a:solidFill>
            <a:srgbClr val="FFFF00"/>
          </a:solidFill>
          <a:ln w="38100" cap="sq">
            <a:solidFill>
              <a:schemeClr val="tx2"/>
            </a:solidFill>
            <a:prstDash val="solid"/>
            <a:miter lim="800000"/>
          </a:ln>
          <a:effectLst>
            <a:outerShdw blurRad="50800" dist="38100" dir="2700000" algn="tl" rotWithShape="0">
              <a:srgbClr val="000000">
                <a:alpha val="43000"/>
              </a:srgbClr>
            </a:outerShdw>
          </a:effectLst>
        </p:spPr>
      </p:pic>
      <p:cxnSp>
        <p:nvCxnSpPr>
          <p:cNvPr id="5" name="Straight Connector 4"/>
          <p:cNvCxnSpPr/>
          <p:nvPr/>
        </p:nvCxnSpPr>
        <p:spPr>
          <a:xfrm>
            <a:off x="3428992" y="5357826"/>
            <a:ext cx="3714776"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657600"/>
            <a:ext cx="7772400" cy="1470025"/>
          </a:xfrm>
        </p:spPr>
        <p:txBody>
          <a:bodyPr>
            <a:normAutofit/>
          </a:bodyPr>
          <a:lstStyle/>
          <a:p>
            <a:pPr algn="r"/>
            <a:r>
              <a:rPr lang="en-US" sz="4000" dirty="0" smtClean="0"/>
              <a:t>Benefits of Viability Assessment</a:t>
            </a:r>
            <a:br>
              <a:rPr lang="en-US" sz="4000" dirty="0" smtClean="0"/>
            </a:br>
            <a:r>
              <a:rPr lang="en-US" sz="4000" dirty="0" smtClean="0"/>
              <a:t>(META ANALYSIS AND STUDIES)</a:t>
            </a:r>
            <a:endParaRPr lang="en-US"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Meta-analysis </a:t>
            </a:r>
            <a:endParaRPr lang="en-US" dirty="0"/>
          </a:p>
        </p:txBody>
      </p:sp>
      <p:sp>
        <p:nvSpPr>
          <p:cNvPr id="5" name="Rectangle 4"/>
          <p:cNvSpPr/>
          <p:nvPr/>
        </p:nvSpPr>
        <p:spPr>
          <a:xfrm>
            <a:off x="5231085" y="3897868"/>
            <a:ext cx="3379515" cy="369332"/>
          </a:xfrm>
          <a:prstGeom prst="rect">
            <a:avLst/>
          </a:prstGeom>
        </p:spPr>
        <p:txBody>
          <a:bodyPr wrap="none">
            <a:spAutoFit/>
          </a:bodyPr>
          <a:lstStyle/>
          <a:p>
            <a:r>
              <a:rPr lang="en-US" dirty="0" smtClean="0">
                <a:solidFill>
                  <a:srgbClr val="1508B8"/>
                </a:solidFill>
              </a:rPr>
              <a:t>J Am Coll Cardiol 2002;39:1151– 8</a:t>
            </a:r>
            <a:endParaRPr lang="en-US" dirty="0">
              <a:solidFill>
                <a:srgbClr val="1508B8"/>
              </a:solidFill>
            </a:endParaRPr>
          </a:p>
        </p:txBody>
      </p:sp>
      <p:pic>
        <p:nvPicPr>
          <p:cNvPr id="7171" name="Picture 3"/>
          <p:cNvPicPr>
            <a:picLocks noGrp="1" noChangeAspect="1" noChangeArrowheads="1"/>
          </p:cNvPicPr>
          <p:nvPr>
            <p:ph idx="1"/>
          </p:nvPr>
        </p:nvPicPr>
        <p:blipFill>
          <a:blip r:embed="rId2"/>
          <a:srcRect/>
          <a:stretch>
            <a:fillRect/>
          </a:stretch>
        </p:blipFill>
        <p:spPr bwMode="auto">
          <a:xfrm>
            <a:off x="1066800" y="1143000"/>
            <a:ext cx="7274656" cy="2819400"/>
          </a:xfrm>
          <a:prstGeom prst="rect">
            <a:avLst/>
          </a:prstGeom>
          <a:noFill/>
          <a:ln w="9525">
            <a:noFill/>
            <a:miter lim="800000"/>
            <a:headEnd/>
            <a:tailEnd/>
          </a:ln>
          <a:effectLst/>
        </p:spPr>
      </p:pic>
      <p:sp>
        <p:nvSpPr>
          <p:cNvPr id="7" name="Rectangle 6"/>
          <p:cNvSpPr/>
          <p:nvPr/>
        </p:nvSpPr>
        <p:spPr>
          <a:xfrm>
            <a:off x="304800" y="4495800"/>
            <a:ext cx="86868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Arial" pitchFamily="34" charset="0"/>
              <a:buChar char="•"/>
            </a:pPr>
            <a:r>
              <a:rPr lang="en-US" dirty="0" smtClean="0">
                <a:latin typeface="Times New Roman" pitchFamily="18" charset="0"/>
                <a:cs typeface="Times New Roman" pitchFamily="18" charset="0"/>
              </a:rPr>
              <a:t>Late survival with revasc. vs. medical therapy after myocardial viability testing in pts with severe CAD &amp; LV dysfunction</a:t>
            </a: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24 studies Thallium, PET &amp; DSE</a:t>
            </a: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 N= 3,088 (2,228 men), EF 32</a:t>
            </a:r>
            <a:r>
              <a:rPr lang="en-US" u="sn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8%, followed for 25</a:t>
            </a:r>
            <a:r>
              <a:rPr lang="en-US" u="sn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10 months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l="10066" t="15152" r="10953" b="7506"/>
          <a:stretch>
            <a:fillRect/>
          </a:stretch>
        </p:blipFill>
        <p:spPr bwMode="auto">
          <a:xfrm>
            <a:off x="857224" y="1643050"/>
            <a:ext cx="7500990" cy="4714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657600"/>
            <a:ext cx="7772400" cy="1470025"/>
          </a:xfrm>
        </p:spPr>
        <p:txBody>
          <a:bodyPr>
            <a:normAutofit/>
          </a:bodyPr>
          <a:lstStyle/>
          <a:p>
            <a:pPr algn="r"/>
            <a:r>
              <a:rPr lang="en-US" sz="4000" dirty="0" smtClean="0"/>
              <a:t>Viability assessment by different investigations</a:t>
            </a:r>
            <a:endParaRPr lang="en-US"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Meta-analysis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0" y="1447800"/>
            <a:ext cx="4720514" cy="3352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72000" y="1790700"/>
            <a:ext cx="4476750" cy="3009900"/>
          </a:xfrm>
          <a:prstGeom prst="rect">
            <a:avLst/>
          </a:prstGeom>
          <a:noFill/>
          <a:ln w="9525">
            <a:noFill/>
            <a:miter lim="800000"/>
            <a:headEnd/>
            <a:tailEnd/>
          </a:ln>
          <a:effectLst/>
        </p:spPr>
      </p:pic>
      <p:sp>
        <p:nvSpPr>
          <p:cNvPr id="6" name="Rectangle 5"/>
          <p:cNvSpPr/>
          <p:nvPr/>
        </p:nvSpPr>
        <p:spPr>
          <a:xfrm>
            <a:off x="152400" y="1371600"/>
            <a:ext cx="8839200" cy="388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Meta-analysis</a:t>
            </a:r>
            <a:endParaRPr lang="en-US" dirty="0"/>
          </a:p>
        </p:txBody>
      </p:sp>
      <p:pic>
        <p:nvPicPr>
          <p:cNvPr id="2050" name="Picture 2"/>
          <p:cNvPicPr>
            <a:picLocks noGrp="1" noChangeAspect="1" noChangeArrowheads="1"/>
          </p:cNvPicPr>
          <p:nvPr>
            <p:ph idx="1"/>
          </p:nvPr>
        </p:nvPicPr>
        <p:blipFill>
          <a:blip r:embed="rId2"/>
          <a:srcRect r="2819"/>
          <a:stretch>
            <a:fillRect/>
          </a:stretch>
        </p:blipFill>
        <p:spPr bwMode="auto">
          <a:xfrm>
            <a:off x="304800" y="1605756"/>
            <a:ext cx="3966404" cy="2840842"/>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2051" name="Picture 3"/>
          <p:cNvPicPr>
            <a:picLocks noChangeAspect="1" noChangeArrowheads="1"/>
          </p:cNvPicPr>
          <p:nvPr/>
        </p:nvPicPr>
        <p:blipFill>
          <a:blip r:embed="rId3"/>
          <a:srcRect l="3092"/>
          <a:stretch>
            <a:fillRect/>
          </a:stretch>
        </p:blipFill>
        <p:spPr bwMode="auto">
          <a:xfrm>
            <a:off x="4414735" y="3962400"/>
            <a:ext cx="4624490" cy="2758707"/>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l="10066" t="15152" r="11841" b="7506"/>
          <a:stretch>
            <a:fillRect/>
          </a:stretch>
        </p:blipFill>
        <p:spPr bwMode="auto">
          <a:xfrm>
            <a:off x="785786" y="1500174"/>
            <a:ext cx="7643866" cy="457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srcRect r="1322"/>
          <a:stretch>
            <a:fillRect/>
          </a:stretch>
        </p:blipFill>
        <p:spPr bwMode="auto">
          <a:xfrm>
            <a:off x="76200" y="1371600"/>
            <a:ext cx="4060390" cy="5061318"/>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2" name="Title 1"/>
          <p:cNvSpPr>
            <a:spLocks noGrp="1"/>
          </p:cNvSpPr>
          <p:nvPr>
            <p:ph type="title"/>
          </p:nvPr>
        </p:nvSpPr>
        <p:spPr/>
        <p:txBody>
          <a:bodyPr>
            <a:normAutofit/>
          </a:bodyPr>
          <a:lstStyle/>
          <a:p>
            <a:r>
              <a:rPr lang="en-US" dirty="0" smtClean="0"/>
              <a:t>PARR2</a:t>
            </a:r>
            <a:endParaRPr lang="en-US" dirty="0"/>
          </a:p>
        </p:txBody>
      </p:sp>
      <p:sp>
        <p:nvSpPr>
          <p:cNvPr id="5" name="Rectangle 4"/>
          <p:cNvSpPr/>
          <p:nvPr/>
        </p:nvSpPr>
        <p:spPr>
          <a:xfrm>
            <a:off x="4191000" y="1467683"/>
            <a:ext cx="4572000" cy="424731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buFont typeface="Arial" pitchFamily="34" charset="0"/>
              <a:buChar char="•"/>
            </a:pPr>
            <a:r>
              <a:rPr lang="en-US" dirty="0" smtClean="0">
                <a:latin typeface="Times New Roman" pitchFamily="18" charset="0"/>
                <a:cs typeface="Times New Roman" pitchFamily="18" charset="0"/>
              </a:rPr>
              <a:t>[N=430]; EF ≤ 35% considered for revascularization, transplant, or HF work‐ up with high suspicion of CAD.</a:t>
            </a:r>
          </a:p>
          <a:p>
            <a:r>
              <a:rPr lang="en-US" dirty="0" smtClean="0">
                <a:latin typeface="Times New Roman" pitchFamily="18" charset="0"/>
                <a:cs typeface="Times New Roman" pitchFamily="18" charset="0"/>
              </a:rPr>
              <a:t>• Randomized patients to a PET‐guided therapy or “standard care” (no PET).</a:t>
            </a:r>
          </a:p>
          <a:p>
            <a:r>
              <a:rPr lang="en-US" dirty="0" smtClean="0">
                <a:latin typeface="Times New Roman" pitchFamily="18" charset="0"/>
                <a:cs typeface="Times New Roman" pitchFamily="18" charset="0"/>
              </a:rPr>
              <a:t>• Imaging physicians issued a therapy recommendation based on PET findings and treating physicians then made a decision regarding revascularization.</a:t>
            </a:r>
          </a:p>
          <a:p>
            <a:r>
              <a:rPr lang="en-US" dirty="0" smtClean="0">
                <a:latin typeface="Times New Roman" pitchFamily="18" charset="0"/>
                <a:cs typeface="Times New Roman" pitchFamily="18" charset="0"/>
              </a:rPr>
              <a:t>• Patients in the standard care arm had no PET, but could have another viability test, which was performed in 138 of 209 (66%) patients.</a:t>
            </a:r>
          </a:p>
          <a:p>
            <a:r>
              <a:rPr lang="en-US" dirty="0" smtClean="0">
                <a:latin typeface="Times New Roman" pitchFamily="18" charset="0"/>
                <a:cs typeface="Times New Roman" pitchFamily="18" charset="0"/>
              </a:rPr>
              <a:t>• Primary outcome: composite of cardiac death, myocardial infarction or recurrent cardiac hospitalization within 1 year.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sp>
        <p:nvSpPr>
          <p:cNvPr id="5" name="Text Placeholder 4"/>
          <p:cNvSpPr>
            <a:spLocks noGrp="1"/>
          </p:cNvSpPr>
          <p:nvPr>
            <p:ph type="body" idx="1"/>
          </p:nvPr>
        </p:nvSpPr>
        <p:spPr/>
        <p:txBody>
          <a:bodyPr>
            <a:normAutofit fontScale="55000" lnSpcReduction="20000"/>
          </a:bodyPr>
          <a:lstStyle/>
          <a:p>
            <a:r>
              <a:rPr lang="en-US" dirty="0" smtClean="0"/>
              <a:t>“Survival Curves” (on the Basis of Time to First Outcome of the Composite Event)
hazard ratio = 0.78, 95% CI 0.58 to 1.1, p = 0.15</a:t>
            </a:r>
            <a:endParaRPr lang="en-IN" dirty="0"/>
          </a:p>
        </p:txBody>
      </p:sp>
      <p:sp>
        <p:nvSpPr>
          <p:cNvPr id="7" name="Text Placeholder 6"/>
          <p:cNvSpPr>
            <a:spLocks noGrp="1"/>
          </p:cNvSpPr>
          <p:nvPr>
            <p:ph type="body" sz="quarter" idx="3"/>
          </p:nvPr>
        </p:nvSpPr>
        <p:spPr/>
        <p:txBody>
          <a:bodyPr>
            <a:normAutofit fontScale="55000" lnSpcReduction="20000"/>
          </a:bodyPr>
          <a:lstStyle/>
          <a:p>
            <a:r>
              <a:rPr lang="en-US" dirty="0" smtClean="0"/>
              <a:t>“Survival” Curves (on the Basis of Time to Cardiac Death) hazard ratio = 0.72, 95% CI 0.4 to 1.3, p = 0.25</a:t>
            </a:r>
            <a:endParaRPr lang="en-IN" dirty="0"/>
          </a:p>
        </p:txBody>
      </p:sp>
      <p:pic>
        <p:nvPicPr>
          <p:cNvPr id="9" name="Picture 11" descr="Cover"/>
          <p:cNvPicPr>
            <a:picLocks noGrp="1" noChangeAspect="1" noChangeArrowheads="1"/>
          </p:cNvPicPr>
          <p:nvPr>
            <p:ph sz="half" idx="2"/>
          </p:nvPr>
        </p:nvPicPr>
        <p:blipFill>
          <a:blip r:embed="rId2" cstate="print"/>
          <a:srcRect/>
          <a:stretch>
            <a:fillRect/>
          </a:stretch>
        </p:blipFill>
        <p:spPr bwMode="auto">
          <a:xfrm>
            <a:off x="428596" y="2571744"/>
            <a:ext cx="4040188" cy="3143272"/>
          </a:xfrm>
          <a:prstGeom prst="rect">
            <a:avLst/>
          </a:prstGeom>
          <a:noFill/>
        </p:spPr>
      </p:pic>
      <p:pic>
        <p:nvPicPr>
          <p:cNvPr id="11" name="Picture 11" descr="Cover"/>
          <p:cNvPicPr>
            <a:picLocks noGrp="1" noChangeAspect="1" noChangeArrowheads="1"/>
          </p:cNvPicPr>
          <p:nvPr>
            <p:ph sz="quarter" idx="4"/>
          </p:nvPr>
        </p:nvPicPr>
        <p:blipFill>
          <a:blip r:embed="rId3" cstate="print"/>
          <a:srcRect/>
          <a:stretch>
            <a:fillRect/>
          </a:stretch>
        </p:blipFill>
        <p:spPr bwMode="auto">
          <a:xfrm>
            <a:off x="4645025" y="2567042"/>
            <a:ext cx="4041775" cy="316695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IN" dirty="0"/>
          </a:p>
        </p:txBody>
      </p:sp>
      <p:sp>
        <p:nvSpPr>
          <p:cNvPr id="8" name="Picture Placeholder 7"/>
          <p:cNvSpPr>
            <a:spLocks noGrp="1"/>
          </p:cNvSpPr>
          <p:nvPr>
            <p:ph type="pic" idx="1"/>
          </p:nvPr>
        </p:nvSpPr>
        <p:spPr/>
      </p:sp>
      <p:sp>
        <p:nvSpPr>
          <p:cNvPr id="9" name="Text Placeholder 8"/>
          <p:cNvSpPr>
            <a:spLocks noGrp="1"/>
          </p:cNvSpPr>
          <p:nvPr>
            <p:ph type="body" sz="half" idx="2"/>
          </p:nvPr>
        </p:nvSpPr>
        <p:spPr/>
        <p:txBody>
          <a:bodyPr>
            <a:normAutofit fontScale="77500" lnSpcReduction="20000"/>
          </a:bodyPr>
          <a:lstStyle/>
          <a:p>
            <a:pPr marL="342900" indent="-342900">
              <a:buAutoNum type="alphaUcParenBoth"/>
            </a:pPr>
            <a:r>
              <a:rPr lang="en-US" b="1" dirty="0" smtClean="0"/>
              <a:t>Rates of adherence to positron emission tomography recommendations for revascularization or revascularization work-up</a:t>
            </a:r>
          </a:p>
          <a:p>
            <a:pPr marL="342900" indent="-342900">
              <a:buAutoNum type="alphaUcParenBoth"/>
            </a:pPr>
            <a:r>
              <a:rPr lang="en-US" b="1" dirty="0" smtClean="0"/>
              <a:t> Rates of revascularization (solid bars); revascularization work-up without revascularization (hatched bars), and no revascularization (open bars). Rates of revascularization + revascularization were different between groups</a:t>
            </a:r>
            <a:endParaRPr lang="en-IN" dirty="0"/>
          </a:p>
        </p:txBody>
      </p:sp>
      <p:pic>
        <p:nvPicPr>
          <p:cNvPr id="10" name="Picture 11" descr="Cover"/>
          <p:cNvPicPr>
            <a:picLocks noChangeAspect="1" noChangeArrowheads="1"/>
          </p:cNvPicPr>
          <p:nvPr/>
        </p:nvPicPr>
        <p:blipFill>
          <a:blip r:embed="rId2" cstate="print"/>
          <a:srcRect/>
          <a:stretch>
            <a:fillRect/>
          </a:stretch>
        </p:blipFill>
        <p:spPr bwMode="auto">
          <a:xfrm>
            <a:off x="1643042" y="785794"/>
            <a:ext cx="6000792" cy="428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Survival Curve (on the Basis of Time to First Occurring Outcome Out of the Composite Event)</a:t>
            </a:r>
            <a:endParaRPr lang="en-IN" dirty="0"/>
          </a:p>
        </p:txBody>
      </p:sp>
      <p:sp>
        <p:nvSpPr>
          <p:cNvPr id="4" name="Text Placeholder 3"/>
          <p:cNvSpPr>
            <a:spLocks noGrp="1"/>
          </p:cNvSpPr>
          <p:nvPr>
            <p:ph type="body" sz="half" idx="2"/>
          </p:nvPr>
        </p:nvSpPr>
        <p:spPr/>
        <p:txBody>
          <a:bodyPr>
            <a:normAutofit/>
          </a:bodyPr>
          <a:lstStyle/>
          <a:p>
            <a:r>
              <a:rPr lang="en-US" b="1" dirty="0" smtClean="0"/>
              <a:t>The positron emission tomography adherence group versus standard care arm. adjusted hazard ratio = 0.62, 95% CI 0.42 to 0.93, p = 0.019</a:t>
            </a:r>
            <a:endParaRPr lang="en-IN" dirty="0"/>
          </a:p>
        </p:txBody>
      </p:sp>
      <p:pic>
        <p:nvPicPr>
          <p:cNvPr id="5" name="Picture 11" descr="Cover"/>
          <p:cNvPicPr>
            <a:picLocks noGrp="1" noChangeAspect="1" noChangeArrowheads="1"/>
          </p:cNvPicPr>
          <p:nvPr>
            <p:ph type="pic" idx="1"/>
          </p:nvPr>
        </p:nvPicPr>
        <p:blipFill>
          <a:blip r:embed="rId2" cstate="print"/>
          <a:srcRect l="1980" r="1980"/>
          <a:stretch>
            <a:fillRect/>
          </a:stretch>
        </p:blipFill>
        <p:spPr bwMode="auto">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100" dirty="0" smtClean="0"/>
              <a:t>
</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“Survival Curves” (on the Basis of Time to Cardiac Death) for Patients Without Recent Angiography
</a:t>
            </a:r>
            <a:endParaRPr lang="en-IN" sz="1100" dirty="0"/>
          </a:p>
        </p:txBody>
      </p:sp>
      <p:sp>
        <p:nvSpPr>
          <p:cNvPr id="4" name="Text Placeholder 3"/>
          <p:cNvSpPr>
            <a:spLocks noGrp="1"/>
          </p:cNvSpPr>
          <p:nvPr>
            <p:ph type="body" sz="half" idx="2"/>
          </p:nvPr>
        </p:nvSpPr>
        <p:spPr/>
        <p:txBody>
          <a:bodyPr/>
          <a:lstStyle/>
          <a:p>
            <a:r>
              <a:rPr lang="en-US" b="1" dirty="0" smtClean="0"/>
              <a:t> hazard ratio = 0.4, 95% CI 0.17 to 0.96, p = 0.035</a:t>
            </a:r>
            <a:endParaRPr lang="en-IN" dirty="0"/>
          </a:p>
        </p:txBody>
      </p:sp>
      <p:pic>
        <p:nvPicPr>
          <p:cNvPr id="5" name="Picture 11" descr="Cover"/>
          <p:cNvPicPr>
            <a:picLocks noGrp="1" noChangeAspect="1" noChangeArrowheads="1"/>
          </p:cNvPicPr>
          <p:nvPr>
            <p:ph type="pic" idx="1"/>
          </p:nvPr>
        </p:nvPicPr>
        <p:blipFill>
          <a:blip r:embed="rId2" cstate="print"/>
          <a:srcRect l="1595" r="1595"/>
          <a:stretch>
            <a:fillRect/>
          </a:stretch>
        </p:blipFill>
        <p:spPr bwMode="auto">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Content Placeholder 5"/>
          <p:cNvSpPr>
            <a:spLocks noGrp="1"/>
          </p:cNvSpPr>
          <p:nvPr>
            <p:ph idx="1"/>
          </p:nvPr>
        </p:nvSpPr>
        <p:spPr/>
        <p:txBody>
          <a:bodyPr>
            <a:normAutofit fontScale="70000" lnSpcReduction="20000"/>
          </a:bodyPr>
          <a:lstStyle/>
          <a:p>
            <a:r>
              <a:rPr lang="en-IN" dirty="0" smtClean="0"/>
              <a:t>There was no statistically significant difference for the primary outcome measure. However, there are number of important findings from the PARR-2 study</a:t>
            </a:r>
          </a:p>
          <a:p>
            <a:r>
              <a:rPr lang="en-IN" dirty="0" smtClean="0"/>
              <a:t>large proportion (approximately 25%) of patients did not adhere to PET recommendations. This implies that, for clinicians to make decisions,  evidence for revascularization benefit is not convincing enough.</a:t>
            </a:r>
          </a:p>
          <a:p>
            <a:r>
              <a:rPr lang="en-IN" dirty="0" smtClean="0"/>
              <a:t>significant benefit for FDG PET when adhered to the PET recommendations</a:t>
            </a:r>
          </a:p>
          <a:p>
            <a:r>
              <a:rPr lang="en-IN" dirty="0" smtClean="0"/>
              <a:t>outcome benefit observed when it was used in addition to a preceding test</a:t>
            </a:r>
          </a:p>
          <a:p>
            <a:r>
              <a:rPr lang="en-IN" dirty="0" smtClean="0"/>
              <a:t>patient without recent angiography, who represent sickest group when  FDG PET-assisted management used, yields a significant mortality benefit</a:t>
            </a:r>
          </a:p>
          <a:p>
            <a:endParaRPr lang="en-IN" dirty="0" smtClean="0"/>
          </a:p>
          <a:p>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ADMIRE- HF</a:t>
            </a:r>
            <a:endParaRPr lang="en-IN" dirty="0"/>
          </a:p>
        </p:txBody>
      </p:sp>
      <p:pic>
        <p:nvPicPr>
          <p:cNvPr id="1026" name="Picture 2"/>
          <p:cNvPicPr>
            <a:picLocks noGrp="1" noChangeAspect="1" noChangeArrowheads="1"/>
          </p:cNvPicPr>
          <p:nvPr>
            <p:ph idx="1"/>
          </p:nvPr>
        </p:nvPicPr>
        <p:blipFill>
          <a:blip r:embed="rId3"/>
          <a:srcRect l="24265" t="13574" r="25152" b="9084"/>
          <a:stretch>
            <a:fillRect/>
          </a:stretch>
        </p:blipFill>
        <p:spPr bwMode="auto">
          <a:xfrm>
            <a:off x="642910" y="1428736"/>
            <a:ext cx="7715304" cy="4786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VIABILTY ASSESMENT</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Membrane integrity</a:t>
            </a:r>
          </a:p>
          <a:p>
            <a:pPr>
              <a:buNone/>
            </a:pPr>
            <a:r>
              <a:rPr lang="en-IN" dirty="0" smtClean="0"/>
              <a:t>                     uptake of Thallium and Rubidium</a:t>
            </a:r>
          </a:p>
          <a:p>
            <a:r>
              <a:rPr lang="en-IN" dirty="0" smtClean="0"/>
              <a:t> Metabolic activity</a:t>
            </a:r>
          </a:p>
          <a:p>
            <a:pPr>
              <a:buNone/>
            </a:pPr>
            <a:r>
              <a:rPr lang="en-IN" dirty="0" smtClean="0"/>
              <a:t>         Fatty acids</a:t>
            </a:r>
          </a:p>
          <a:p>
            <a:pPr>
              <a:buNone/>
            </a:pPr>
            <a:r>
              <a:rPr lang="en-IN" dirty="0" smtClean="0"/>
              <a:t>         PET, uptake of F-</a:t>
            </a:r>
            <a:r>
              <a:rPr lang="en-IN" dirty="0" err="1" smtClean="0"/>
              <a:t>fluorodeoxyglucose</a:t>
            </a:r>
            <a:r>
              <a:rPr lang="en-IN" dirty="0" smtClean="0"/>
              <a:t> (FDG) is a marker of        glucose metabolism</a:t>
            </a:r>
          </a:p>
          <a:p>
            <a:r>
              <a:rPr lang="en-IN" dirty="0" smtClean="0"/>
              <a:t>Blood Flow</a:t>
            </a:r>
          </a:p>
          <a:p>
            <a:pPr>
              <a:buNone/>
            </a:pPr>
            <a:r>
              <a:rPr lang="en-IN" dirty="0" smtClean="0"/>
              <a:t>        N13 H3, Tc99m-Sestamibi, Tc99m-tetrofosmin</a:t>
            </a:r>
          </a:p>
          <a:p>
            <a:r>
              <a:rPr lang="en-IN" dirty="0" smtClean="0"/>
              <a:t>Contractile reserve</a:t>
            </a:r>
          </a:p>
          <a:p>
            <a:pPr>
              <a:buNone/>
            </a:pPr>
            <a:r>
              <a:rPr lang="en-IN" dirty="0" smtClean="0"/>
              <a:t>         Low Dose </a:t>
            </a:r>
            <a:r>
              <a:rPr lang="en-IN" dirty="0" err="1" smtClean="0"/>
              <a:t>Dobutamine</a:t>
            </a:r>
            <a:r>
              <a:rPr lang="en-IN" dirty="0" smtClean="0"/>
              <a:t> RWM analysis</a:t>
            </a:r>
          </a:p>
          <a:p>
            <a:r>
              <a:rPr lang="en-IN" dirty="0" smtClean="0"/>
              <a:t>Morphology</a:t>
            </a:r>
          </a:p>
          <a:p>
            <a:pPr>
              <a:buNone/>
            </a:pPr>
            <a:r>
              <a:rPr lang="en-IN" dirty="0" smtClean="0"/>
              <a:t>          MR hyper enhancement</a:t>
            </a:r>
          </a:p>
          <a:p>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dirty="0" smtClean="0"/>
              <a:t>Increased myocardial sympathetic activity is a prominent feature of heart failure and associated with progressive myocardial </a:t>
            </a:r>
            <a:r>
              <a:rPr lang="en-IN" dirty="0" err="1" smtClean="0"/>
              <a:t>remodeling</a:t>
            </a:r>
            <a:r>
              <a:rPr lang="en-IN" dirty="0" smtClean="0"/>
              <a:t>.</a:t>
            </a:r>
          </a:p>
          <a:p>
            <a:r>
              <a:rPr lang="en-IN" dirty="0" smtClean="0"/>
              <a:t> Increased neuronal release of </a:t>
            </a:r>
            <a:r>
              <a:rPr lang="en-IN" dirty="0" err="1" smtClean="0"/>
              <a:t>norepinephrine</a:t>
            </a:r>
            <a:r>
              <a:rPr lang="en-IN" dirty="0" smtClean="0"/>
              <a:t> is usually accompanied by decreased neuronal NE reuptake due to </a:t>
            </a:r>
            <a:r>
              <a:rPr lang="en-IN" dirty="0" err="1" smtClean="0"/>
              <a:t>downregulation</a:t>
            </a:r>
            <a:r>
              <a:rPr lang="en-IN" dirty="0" smtClean="0"/>
              <a:t> of cardiac NE transporter </a:t>
            </a:r>
          </a:p>
          <a:p>
            <a:r>
              <a:rPr lang="en-IN" dirty="0" smtClean="0"/>
              <a:t>Decrease in NE reuptake mechanism successfully assessed by radionuclide imaging with iodine-123–labeled NE </a:t>
            </a:r>
            <a:r>
              <a:rPr lang="en-IN" dirty="0" err="1" smtClean="0"/>
              <a:t>analog</a:t>
            </a:r>
            <a:r>
              <a:rPr lang="en-IN" dirty="0" smtClean="0"/>
              <a:t> meta-</a:t>
            </a:r>
            <a:r>
              <a:rPr lang="en-IN" dirty="0" err="1" smtClean="0"/>
              <a:t>iodobenzylguanidine</a:t>
            </a:r>
            <a:r>
              <a:rPr lang="en-IN" dirty="0" smtClean="0"/>
              <a:t> (123 I-</a:t>
            </a:r>
            <a:r>
              <a:rPr lang="en-IN" dirty="0" err="1" smtClean="0"/>
              <a:t>mIBG</a:t>
            </a:r>
            <a:r>
              <a:rPr lang="en-IN" dirty="0" smtClean="0"/>
              <a:t>) using SPECT</a:t>
            </a:r>
          </a:p>
          <a:p>
            <a:endParaRPr lang="en-IN" dirty="0" smtClean="0"/>
          </a:p>
          <a:p>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a:p>
        </p:txBody>
      </p:sp>
      <p:pic>
        <p:nvPicPr>
          <p:cNvPr id="2050" name="Picture 2"/>
          <p:cNvPicPr>
            <a:picLocks noGrp="1" noChangeAspect="1" noChangeArrowheads="1"/>
          </p:cNvPicPr>
          <p:nvPr>
            <p:ph sz="half" idx="1"/>
          </p:nvPr>
        </p:nvPicPr>
        <p:blipFill>
          <a:blip r:embed="rId2"/>
          <a:srcRect l="27594" t="14683" r="52948" b="6198"/>
          <a:stretch>
            <a:fillRect/>
          </a:stretch>
        </p:blipFill>
        <p:spPr bwMode="auto">
          <a:xfrm>
            <a:off x="500034" y="1643050"/>
            <a:ext cx="3786214" cy="457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Grp="1" noChangeAspect="1" noChangeArrowheads="1"/>
          </p:cNvPicPr>
          <p:nvPr>
            <p:ph sz="half" idx="2"/>
          </p:nvPr>
        </p:nvPicPr>
        <p:blipFill>
          <a:blip r:embed="rId3"/>
          <a:srcRect l="3420" t="24586" r="48820" b="6198"/>
          <a:stretch>
            <a:fillRect/>
          </a:stretch>
        </p:blipFill>
        <p:spPr bwMode="auto">
          <a:xfrm>
            <a:off x="4572000" y="1643050"/>
            <a:ext cx="4143404" cy="457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7" name="Picture 4"/>
          <p:cNvPicPr>
            <a:picLocks noGrp="1" noChangeAspect="1" noChangeArrowheads="1"/>
          </p:cNvPicPr>
          <p:nvPr>
            <p:ph idx="1"/>
          </p:nvPr>
        </p:nvPicPr>
        <p:blipFill>
          <a:blip r:embed="rId2"/>
          <a:srcRect l="45022" t="14062" r="7759" b="46875"/>
          <a:stretch>
            <a:fillRect/>
          </a:stretch>
        </p:blipFill>
        <p:spPr bwMode="auto">
          <a:xfrm>
            <a:off x="1500132" y="2434413"/>
            <a:ext cx="6143735" cy="2857537"/>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l="23696" t="15725" r="49751" b="7218"/>
          <a:stretch>
            <a:fillRect/>
          </a:stretch>
        </p:blipFill>
        <p:spPr bwMode="auto">
          <a:xfrm>
            <a:off x="2214546" y="1357298"/>
            <a:ext cx="4714908" cy="464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l="26040" t="13574" r="26927" b="5927"/>
          <a:stretch>
            <a:fillRect/>
          </a:stretch>
        </p:blipFill>
        <p:spPr bwMode="auto">
          <a:xfrm>
            <a:off x="1214414" y="1643050"/>
            <a:ext cx="6858048" cy="442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990600" y="76200"/>
            <a:ext cx="6934200" cy="4279576"/>
          </a:xfrm>
          <a:prstGeom prst="rect">
            <a:avLst/>
          </a:prstGeom>
          <a:noFill/>
          <a:ln w="9525">
            <a:noFill/>
            <a:miter lim="800000"/>
            <a:headEnd/>
            <a:tailEnd/>
          </a:ln>
          <a:effectLst/>
        </p:spPr>
      </p:pic>
      <p:sp>
        <p:nvSpPr>
          <p:cNvPr id="5" name="Rectangle 4"/>
          <p:cNvSpPr/>
          <p:nvPr/>
        </p:nvSpPr>
        <p:spPr>
          <a:xfrm>
            <a:off x="533400" y="4542472"/>
            <a:ext cx="77724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Arial" pitchFamily="34" charset="0"/>
              <a:buChar char="•"/>
            </a:pPr>
            <a:r>
              <a:rPr lang="en-US" dirty="0" smtClean="0">
                <a:latin typeface="Times New Roman" pitchFamily="18" charset="0"/>
                <a:cs typeface="Times New Roman" pitchFamily="18" charset="0"/>
              </a:rPr>
              <a:t>The first prospective randomized trial testing the hypothesis that CABG improves survival in patients with ischemic LV dysfunction [EF-</a:t>
            </a:r>
            <a:r>
              <a:rPr lang="en-US" dirty="0" smtClean="0"/>
              <a:t>26.7%±8.6] </a:t>
            </a:r>
            <a:r>
              <a:rPr lang="en-US" dirty="0" smtClean="0">
                <a:latin typeface="Times New Roman" pitchFamily="18" charset="0"/>
                <a:cs typeface="Times New Roman" pitchFamily="18" charset="0"/>
              </a:rPr>
              <a:t>compared to outcome with aggressive medical therapy </a:t>
            </a:r>
          </a:p>
          <a:p>
            <a:pPr>
              <a:buFont typeface="Arial" pitchFamily="34" charset="0"/>
              <a:buChar char="•"/>
            </a:pPr>
            <a:endParaRPr lang="en-US" dirty="0" smtClean="0">
              <a:latin typeface="Times New Roman" pitchFamily="18" charset="0"/>
              <a:cs typeface="Times New Roman" pitchFamily="18" charset="0"/>
            </a:endParaRPr>
          </a:p>
          <a:p>
            <a:pPr>
              <a:buFont typeface="Arial" pitchFamily="34" charset="0"/>
              <a:buChar char="•"/>
            </a:pPr>
            <a:r>
              <a:rPr lang="en-US" dirty="0" smtClean="0">
                <a:latin typeface="Times New Roman" pitchFamily="18" charset="0"/>
                <a:cs typeface="Times New Roman" pitchFamily="18" charset="0"/>
              </a:rPr>
              <a:t>Myocardial viability identifies patients with CAD and LV dysfunction who have the greatest survival benefit with CABG compared to aggressive medical therapy </a:t>
            </a:r>
            <a:endParaRPr lang="en-US" dirty="0">
              <a:latin typeface="Times New Roman" pitchFamily="18" charset="0"/>
              <a:cs typeface="Times New Roman" pitchFamily="18" charset="0"/>
            </a:endParaRPr>
          </a:p>
        </p:txBody>
      </p:sp>
      <p:sp>
        <p:nvSpPr>
          <p:cNvPr id="6" name="Rectangle 5"/>
          <p:cNvSpPr/>
          <p:nvPr/>
        </p:nvSpPr>
        <p:spPr>
          <a:xfrm>
            <a:off x="5444349" y="4126468"/>
            <a:ext cx="3166251" cy="369332"/>
          </a:xfrm>
          <a:prstGeom prst="rect">
            <a:avLst/>
          </a:prstGeom>
        </p:spPr>
        <p:txBody>
          <a:bodyPr wrap="none">
            <a:spAutoFit/>
          </a:bodyPr>
          <a:lstStyle/>
          <a:p>
            <a:r>
              <a:rPr lang="en-US" dirty="0" smtClean="0">
                <a:solidFill>
                  <a:srgbClr val="1508B8"/>
                </a:solidFill>
              </a:rPr>
              <a:t>N Engl J Med 2011;364:1617-25</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STICH Trial- substudy</a:t>
            </a:r>
            <a:endParaRPr lang="en-US" dirty="0"/>
          </a:p>
        </p:txBody>
      </p:sp>
      <p:sp>
        <p:nvSpPr>
          <p:cNvPr id="3" name="Content Placeholder 2"/>
          <p:cNvSpPr>
            <a:spLocks noGrp="1"/>
          </p:cNvSpPr>
          <p:nvPr>
            <p:ph idx="1"/>
          </p:nvPr>
        </p:nvSpPr>
        <p:spPr>
          <a:xfrm>
            <a:off x="457200" y="1600200"/>
            <a:ext cx="8305800" cy="4525963"/>
          </a:xfrm>
        </p:spPr>
        <p:style>
          <a:lnRef idx="1">
            <a:schemeClr val="accent3"/>
          </a:lnRef>
          <a:fillRef idx="2">
            <a:schemeClr val="accent3"/>
          </a:fillRef>
          <a:effectRef idx="1">
            <a:schemeClr val="accent3"/>
          </a:effectRef>
          <a:fontRef idx="minor">
            <a:schemeClr val="dk1"/>
          </a:fontRef>
        </p:style>
        <p:txBody>
          <a:bodyPr>
            <a:normAutofit/>
          </a:bodyPr>
          <a:lstStyle/>
          <a:p>
            <a:r>
              <a:rPr lang="en-US" sz="2000" dirty="0" smtClean="0"/>
              <a:t>All pts eligible for viability testing with SPECT [Tl or Tc] or DSE</a:t>
            </a:r>
          </a:p>
          <a:p>
            <a:pPr lvl="1"/>
            <a:endParaRPr lang="en-US" sz="1600" dirty="0" smtClean="0"/>
          </a:p>
          <a:p>
            <a:pPr lvl="1"/>
            <a:r>
              <a:rPr lang="en-US" sz="1600" dirty="0" smtClean="0"/>
              <a:t>Viability testing optional</a:t>
            </a:r>
          </a:p>
          <a:p>
            <a:pPr lvl="1"/>
            <a:endParaRPr lang="en-US" sz="1600" dirty="0" smtClean="0"/>
          </a:p>
          <a:p>
            <a:pPr lvl="1"/>
            <a:r>
              <a:rPr lang="en-US" sz="1600" dirty="0" smtClean="0"/>
              <a:t>Criteria for myocardial viability were prospective and pre- specified [SPECT (11/17); DSE (5/16)]</a:t>
            </a:r>
          </a:p>
          <a:p>
            <a:pPr>
              <a:buNone/>
            </a:pPr>
            <a:endParaRPr lang="en-US" sz="2000" dirty="0" smtClean="0"/>
          </a:p>
          <a:p>
            <a:r>
              <a:rPr lang="en-US" sz="2000" dirty="0" smtClean="0"/>
              <a:t>Primary endpoint: </a:t>
            </a:r>
          </a:p>
          <a:p>
            <a:pPr lvl="1"/>
            <a:r>
              <a:rPr lang="en-US" sz="1600" dirty="0" smtClean="0"/>
              <a:t>	All cause mortality</a:t>
            </a:r>
          </a:p>
          <a:p>
            <a:endParaRPr lang="en-US" sz="2000" dirty="0" smtClean="0"/>
          </a:p>
          <a:p>
            <a:r>
              <a:rPr lang="en-US" sz="2000" dirty="0" smtClean="0"/>
              <a:t>Secondary endpoints:</a:t>
            </a:r>
          </a:p>
          <a:p>
            <a:pPr lvl="1"/>
            <a:r>
              <a:rPr lang="en-US" sz="1600" dirty="0" smtClean="0"/>
              <a:t>	Mortality plus cardiovascular hospitalization </a:t>
            </a:r>
          </a:p>
          <a:p>
            <a:pPr lvl="1"/>
            <a:r>
              <a:rPr lang="en-US" sz="1600" dirty="0" smtClean="0"/>
              <a:t>	Cardiovascular mortality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05200" y="533400"/>
            <a:ext cx="1143000" cy="609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 name="Oval 4"/>
          <p:cNvSpPr/>
          <p:nvPr/>
        </p:nvSpPr>
        <p:spPr>
          <a:xfrm>
            <a:off x="2286000" y="1447800"/>
            <a:ext cx="1143000" cy="609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Oval 5"/>
          <p:cNvSpPr/>
          <p:nvPr/>
        </p:nvSpPr>
        <p:spPr>
          <a:xfrm>
            <a:off x="4648200" y="1447800"/>
            <a:ext cx="1143000" cy="609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7" name="Oval 6"/>
          <p:cNvSpPr/>
          <p:nvPr/>
        </p:nvSpPr>
        <p:spPr>
          <a:xfrm>
            <a:off x="3657600" y="2362200"/>
            <a:ext cx="685800" cy="609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8" name="Oval 7"/>
          <p:cNvSpPr/>
          <p:nvPr/>
        </p:nvSpPr>
        <p:spPr>
          <a:xfrm>
            <a:off x="4648200" y="2819400"/>
            <a:ext cx="1143000" cy="609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9" name="Oval 8"/>
          <p:cNvSpPr/>
          <p:nvPr/>
        </p:nvSpPr>
        <p:spPr>
          <a:xfrm>
            <a:off x="2209800" y="3733800"/>
            <a:ext cx="12954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 name="Oval 9"/>
          <p:cNvSpPr/>
          <p:nvPr/>
        </p:nvSpPr>
        <p:spPr>
          <a:xfrm>
            <a:off x="1066800" y="4876800"/>
            <a:ext cx="838200" cy="533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3" name="Oval 12"/>
          <p:cNvSpPr/>
          <p:nvPr/>
        </p:nvSpPr>
        <p:spPr>
          <a:xfrm>
            <a:off x="4114800" y="4876800"/>
            <a:ext cx="838200" cy="5334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4" name="Oval 13"/>
          <p:cNvSpPr/>
          <p:nvPr/>
        </p:nvSpPr>
        <p:spPr>
          <a:xfrm>
            <a:off x="1828800" y="5486400"/>
            <a:ext cx="8382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5" name="Oval 14"/>
          <p:cNvSpPr/>
          <p:nvPr/>
        </p:nvSpPr>
        <p:spPr>
          <a:xfrm>
            <a:off x="228600" y="5486400"/>
            <a:ext cx="838200" cy="533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Oval 15"/>
          <p:cNvSpPr/>
          <p:nvPr/>
        </p:nvSpPr>
        <p:spPr>
          <a:xfrm>
            <a:off x="3276600" y="5486400"/>
            <a:ext cx="838200" cy="533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 name="Oval 16"/>
          <p:cNvSpPr/>
          <p:nvPr/>
        </p:nvSpPr>
        <p:spPr>
          <a:xfrm>
            <a:off x="5105400" y="5486400"/>
            <a:ext cx="8382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0" name="Oval 19"/>
          <p:cNvSpPr/>
          <p:nvPr/>
        </p:nvSpPr>
        <p:spPr>
          <a:xfrm>
            <a:off x="7086600" y="3962400"/>
            <a:ext cx="1295400" cy="685800"/>
          </a:xfrm>
          <a:prstGeom prst="ellips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477000" y="3962400"/>
            <a:ext cx="1295400" cy="685800"/>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6629400" y="4191000"/>
            <a:ext cx="457200" cy="307777"/>
          </a:xfrm>
          <a:prstGeom prst="rect">
            <a:avLst/>
          </a:prstGeom>
          <a:noFill/>
        </p:spPr>
        <p:txBody>
          <a:bodyPr wrap="square" rtlCol="0">
            <a:spAutoFit/>
          </a:bodyPr>
          <a:lstStyle/>
          <a:p>
            <a:r>
              <a:rPr lang="en-US" sz="1400" b="1" dirty="0" smtClean="0"/>
              <a:t>321</a:t>
            </a:r>
            <a:endParaRPr lang="en-US" sz="1400" b="1" dirty="0"/>
          </a:p>
        </p:txBody>
      </p:sp>
      <p:sp>
        <p:nvSpPr>
          <p:cNvPr id="23" name="TextBox 22"/>
          <p:cNvSpPr txBox="1"/>
          <p:nvPr/>
        </p:nvSpPr>
        <p:spPr>
          <a:xfrm>
            <a:off x="7162800" y="4188023"/>
            <a:ext cx="457200" cy="307777"/>
          </a:xfrm>
          <a:prstGeom prst="rect">
            <a:avLst/>
          </a:prstGeom>
          <a:noFill/>
        </p:spPr>
        <p:txBody>
          <a:bodyPr wrap="square" rtlCol="0">
            <a:spAutoFit/>
          </a:bodyPr>
          <a:lstStyle/>
          <a:p>
            <a:r>
              <a:rPr lang="en-US" sz="1400" b="1" dirty="0" smtClean="0"/>
              <a:t>150</a:t>
            </a:r>
            <a:endParaRPr lang="en-US" sz="1400" b="1" dirty="0"/>
          </a:p>
        </p:txBody>
      </p:sp>
      <p:sp>
        <p:nvSpPr>
          <p:cNvPr id="25" name="TextBox 24"/>
          <p:cNvSpPr txBox="1"/>
          <p:nvPr/>
        </p:nvSpPr>
        <p:spPr>
          <a:xfrm>
            <a:off x="7772400" y="4191000"/>
            <a:ext cx="457200" cy="307777"/>
          </a:xfrm>
          <a:prstGeom prst="rect">
            <a:avLst/>
          </a:prstGeom>
          <a:noFill/>
        </p:spPr>
        <p:txBody>
          <a:bodyPr wrap="square" rtlCol="0">
            <a:spAutoFit/>
          </a:bodyPr>
          <a:lstStyle/>
          <a:p>
            <a:r>
              <a:rPr lang="en-US" sz="1400" b="1" dirty="0" smtClean="0"/>
              <a:t>130</a:t>
            </a:r>
            <a:endParaRPr lang="en-US" sz="1400" b="1" dirty="0"/>
          </a:p>
        </p:txBody>
      </p:sp>
      <p:sp>
        <p:nvSpPr>
          <p:cNvPr id="26" name="TextBox 25"/>
          <p:cNvSpPr txBox="1"/>
          <p:nvPr/>
        </p:nvSpPr>
        <p:spPr>
          <a:xfrm>
            <a:off x="6324600" y="4724400"/>
            <a:ext cx="990600" cy="584775"/>
          </a:xfrm>
          <a:prstGeom prst="rect">
            <a:avLst/>
          </a:prstGeom>
          <a:solidFill>
            <a:srgbClr val="FFFF00">
              <a:alpha val="50000"/>
            </a:srgbClr>
          </a:solidFill>
        </p:spPr>
        <p:txBody>
          <a:bodyPr wrap="square" rtlCol="0">
            <a:spAutoFit/>
          </a:bodyPr>
          <a:lstStyle/>
          <a:p>
            <a:pPr algn="ctr"/>
            <a:r>
              <a:rPr lang="en-US" sz="1600" dirty="0" smtClean="0">
                <a:latin typeface="Times New Roman" pitchFamily="18" charset="0"/>
                <a:cs typeface="Times New Roman" pitchFamily="18" charset="0"/>
              </a:rPr>
              <a:t>SPECT 471</a:t>
            </a:r>
            <a:endParaRPr lang="en-US" sz="1600" dirty="0">
              <a:latin typeface="Times New Roman" pitchFamily="18" charset="0"/>
              <a:cs typeface="Times New Roman" pitchFamily="18" charset="0"/>
            </a:endParaRPr>
          </a:p>
        </p:txBody>
      </p:sp>
      <p:sp>
        <p:nvSpPr>
          <p:cNvPr id="27" name="TextBox 26"/>
          <p:cNvSpPr txBox="1"/>
          <p:nvPr/>
        </p:nvSpPr>
        <p:spPr>
          <a:xfrm>
            <a:off x="7772400" y="4673025"/>
            <a:ext cx="990600" cy="584775"/>
          </a:xfrm>
          <a:prstGeom prst="rect">
            <a:avLst/>
          </a:prstGeom>
          <a:solidFill>
            <a:srgbClr val="FF0000">
              <a:alpha val="50000"/>
            </a:srgbClr>
          </a:solidFill>
        </p:spPr>
        <p:txBody>
          <a:bodyPr wrap="square" rtlCol="0">
            <a:spAutoFit/>
          </a:bodyPr>
          <a:lstStyle/>
          <a:p>
            <a:pPr algn="ctr"/>
            <a:r>
              <a:rPr lang="en-US" sz="1600" dirty="0" smtClean="0">
                <a:latin typeface="Times New Roman" pitchFamily="18" charset="0"/>
                <a:cs typeface="Times New Roman" pitchFamily="18" charset="0"/>
              </a:rPr>
              <a:t>DSE</a:t>
            </a:r>
          </a:p>
          <a:p>
            <a:pPr algn="ctr"/>
            <a:r>
              <a:rPr lang="en-US" sz="1600" dirty="0" smtClean="0">
                <a:latin typeface="Times New Roman" pitchFamily="18" charset="0"/>
                <a:cs typeface="Times New Roman" pitchFamily="18" charset="0"/>
              </a:rPr>
              <a:t>471</a:t>
            </a:r>
            <a:endParaRPr lang="en-US" sz="1600" dirty="0">
              <a:latin typeface="Times New Roman" pitchFamily="18" charset="0"/>
              <a:cs typeface="Times New Roman" pitchFamily="18" charset="0"/>
            </a:endParaRPr>
          </a:p>
        </p:txBody>
      </p:sp>
      <p:sp>
        <p:nvSpPr>
          <p:cNvPr id="28" name="TextBox 27"/>
          <p:cNvSpPr txBox="1"/>
          <p:nvPr/>
        </p:nvSpPr>
        <p:spPr>
          <a:xfrm>
            <a:off x="3733800" y="685800"/>
            <a:ext cx="685800" cy="369332"/>
          </a:xfrm>
          <a:prstGeom prst="rect">
            <a:avLst/>
          </a:prstGeom>
          <a:noFill/>
        </p:spPr>
        <p:txBody>
          <a:bodyPr wrap="square" rtlCol="0" anchor="ctr">
            <a:spAutoFit/>
          </a:bodyPr>
          <a:lstStyle/>
          <a:p>
            <a:pPr algn="ctr"/>
            <a:r>
              <a:rPr lang="en-US" b="1" dirty="0" smtClean="0"/>
              <a:t>1212</a:t>
            </a:r>
            <a:endParaRPr lang="en-US" b="1" dirty="0"/>
          </a:p>
        </p:txBody>
      </p:sp>
      <p:sp>
        <p:nvSpPr>
          <p:cNvPr id="30" name="TextBox 29"/>
          <p:cNvSpPr txBox="1"/>
          <p:nvPr/>
        </p:nvSpPr>
        <p:spPr>
          <a:xfrm>
            <a:off x="2514600" y="1600200"/>
            <a:ext cx="685800" cy="369332"/>
          </a:xfrm>
          <a:prstGeom prst="rect">
            <a:avLst/>
          </a:prstGeom>
          <a:noFill/>
        </p:spPr>
        <p:txBody>
          <a:bodyPr wrap="square" rtlCol="0" anchor="ctr">
            <a:spAutoFit/>
          </a:bodyPr>
          <a:lstStyle/>
          <a:p>
            <a:pPr algn="ctr"/>
            <a:r>
              <a:rPr lang="en-US" b="1" dirty="0" smtClean="0"/>
              <a:t>618</a:t>
            </a:r>
            <a:endParaRPr lang="en-US" b="1" dirty="0"/>
          </a:p>
        </p:txBody>
      </p:sp>
      <p:sp>
        <p:nvSpPr>
          <p:cNvPr id="31" name="TextBox 30"/>
          <p:cNvSpPr txBox="1"/>
          <p:nvPr/>
        </p:nvSpPr>
        <p:spPr>
          <a:xfrm>
            <a:off x="4953000" y="1600200"/>
            <a:ext cx="685800" cy="307777"/>
          </a:xfrm>
          <a:prstGeom prst="rect">
            <a:avLst/>
          </a:prstGeom>
          <a:noFill/>
        </p:spPr>
        <p:txBody>
          <a:bodyPr wrap="square" rtlCol="0" anchor="ctr">
            <a:spAutoFit/>
          </a:bodyPr>
          <a:lstStyle/>
          <a:p>
            <a:pPr algn="ctr"/>
            <a:r>
              <a:rPr lang="en-US" sz="1400" b="1" dirty="0" smtClean="0"/>
              <a:t>594</a:t>
            </a:r>
            <a:endParaRPr lang="en-US" sz="1400" b="1" dirty="0"/>
          </a:p>
        </p:txBody>
      </p:sp>
      <p:sp>
        <p:nvSpPr>
          <p:cNvPr id="32" name="TextBox 31"/>
          <p:cNvSpPr txBox="1"/>
          <p:nvPr/>
        </p:nvSpPr>
        <p:spPr>
          <a:xfrm>
            <a:off x="3657600" y="2514600"/>
            <a:ext cx="685800" cy="307777"/>
          </a:xfrm>
          <a:prstGeom prst="rect">
            <a:avLst/>
          </a:prstGeom>
          <a:noFill/>
        </p:spPr>
        <p:txBody>
          <a:bodyPr wrap="square" rtlCol="0" anchor="ctr">
            <a:spAutoFit/>
          </a:bodyPr>
          <a:lstStyle/>
          <a:p>
            <a:pPr algn="ctr"/>
            <a:r>
              <a:rPr lang="en-US" sz="1400" b="1" dirty="0" smtClean="0"/>
              <a:t>17</a:t>
            </a:r>
            <a:endParaRPr lang="en-US" sz="1400" b="1" dirty="0"/>
          </a:p>
        </p:txBody>
      </p:sp>
      <p:sp>
        <p:nvSpPr>
          <p:cNvPr id="33" name="TextBox 32"/>
          <p:cNvSpPr txBox="1"/>
          <p:nvPr/>
        </p:nvSpPr>
        <p:spPr>
          <a:xfrm>
            <a:off x="4953000" y="2971800"/>
            <a:ext cx="685800" cy="307777"/>
          </a:xfrm>
          <a:prstGeom prst="rect">
            <a:avLst/>
          </a:prstGeom>
          <a:noFill/>
        </p:spPr>
        <p:txBody>
          <a:bodyPr wrap="square" rtlCol="0" anchor="ctr">
            <a:spAutoFit/>
          </a:bodyPr>
          <a:lstStyle/>
          <a:p>
            <a:pPr algn="ctr"/>
            <a:r>
              <a:rPr lang="en-US" sz="1400" b="1" dirty="0" smtClean="0"/>
              <a:t>611</a:t>
            </a:r>
            <a:endParaRPr lang="en-US" sz="1400" b="1" dirty="0"/>
          </a:p>
        </p:txBody>
      </p:sp>
      <p:sp>
        <p:nvSpPr>
          <p:cNvPr id="34" name="TextBox 33"/>
          <p:cNvSpPr txBox="1"/>
          <p:nvPr/>
        </p:nvSpPr>
        <p:spPr>
          <a:xfrm>
            <a:off x="2514600" y="3962400"/>
            <a:ext cx="685800" cy="369332"/>
          </a:xfrm>
          <a:prstGeom prst="rect">
            <a:avLst/>
          </a:prstGeom>
          <a:noFill/>
        </p:spPr>
        <p:txBody>
          <a:bodyPr wrap="square" rtlCol="0" anchor="ctr">
            <a:spAutoFit/>
          </a:bodyPr>
          <a:lstStyle/>
          <a:p>
            <a:pPr algn="ctr"/>
            <a:r>
              <a:rPr lang="en-US" b="1" dirty="0" smtClean="0"/>
              <a:t>601</a:t>
            </a:r>
            <a:endParaRPr lang="en-US" b="1" dirty="0"/>
          </a:p>
        </p:txBody>
      </p:sp>
      <p:sp>
        <p:nvSpPr>
          <p:cNvPr id="35" name="TextBox 34"/>
          <p:cNvSpPr txBox="1"/>
          <p:nvPr/>
        </p:nvSpPr>
        <p:spPr>
          <a:xfrm>
            <a:off x="1066800" y="1371600"/>
            <a:ext cx="1524000" cy="584775"/>
          </a:xfrm>
          <a:prstGeom prst="rect">
            <a:avLst/>
          </a:prstGeom>
          <a:noFill/>
        </p:spPr>
        <p:txBody>
          <a:bodyPr wrap="square" rtlCol="0" anchor="ctr">
            <a:spAutoFit/>
          </a:bodyPr>
          <a:lstStyle/>
          <a:p>
            <a:pPr algn="ctr"/>
            <a:r>
              <a:rPr lang="en-US" sz="1600" dirty="0" smtClean="0">
                <a:latin typeface="Times New Roman" pitchFamily="18" charset="0"/>
                <a:cs typeface="Times New Roman" pitchFamily="18" charset="0"/>
              </a:rPr>
              <a:t>Patients with viability test</a:t>
            </a:r>
            <a:endParaRPr lang="en-US" sz="1600" dirty="0">
              <a:latin typeface="Times New Roman" pitchFamily="18" charset="0"/>
              <a:cs typeface="Times New Roman" pitchFamily="18" charset="0"/>
            </a:endParaRPr>
          </a:p>
        </p:txBody>
      </p:sp>
      <p:sp>
        <p:nvSpPr>
          <p:cNvPr id="36" name="TextBox 35"/>
          <p:cNvSpPr txBox="1"/>
          <p:nvPr/>
        </p:nvSpPr>
        <p:spPr>
          <a:xfrm>
            <a:off x="1371600" y="3124200"/>
            <a:ext cx="1524000" cy="830997"/>
          </a:xfrm>
          <a:prstGeom prst="rect">
            <a:avLst/>
          </a:prstGeom>
          <a:noFill/>
        </p:spPr>
        <p:txBody>
          <a:bodyPr wrap="square" rtlCol="0" anchor="ctr">
            <a:spAutoFit/>
          </a:bodyPr>
          <a:lstStyle/>
          <a:p>
            <a:pPr algn="ctr"/>
            <a:r>
              <a:rPr lang="en-US" sz="1600" dirty="0" smtClean="0">
                <a:latin typeface="Times New Roman" pitchFamily="18" charset="0"/>
                <a:cs typeface="Times New Roman" pitchFamily="18" charset="0"/>
              </a:rPr>
              <a:t>Patients with usable viability test</a:t>
            </a:r>
            <a:endParaRPr lang="en-US" sz="1600" dirty="0">
              <a:latin typeface="Times New Roman" pitchFamily="18" charset="0"/>
              <a:cs typeface="Times New Roman" pitchFamily="18" charset="0"/>
            </a:endParaRPr>
          </a:p>
        </p:txBody>
      </p:sp>
      <p:sp>
        <p:nvSpPr>
          <p:cNvPr id="37" name="TextBox 36"/>
          <p:cNvSpPr txBox="1"/>
          <p:nvPr/>
        </p:nvSpPr>
        <p:spPr>
          <a:xfrm>
            <a:off x="5715000" y="2750403"/>
            <a:ext cx="1524000" cy="830997"/>
          </a:xfrm>
          <a:prstGeom prst="rect">
            <a:avLst/>
          </a:prstGeom>
          <a:noFill/>
        </p:spPr>
        <p:txBody>
          <a:bodyPr wrap="square" rtlCol="0" anchor="ctr">
            <a:spAutoFit/>
          </a:bodyPr>
          <a:lstStyle/>
          <a:p>
            <a:pPr algn="ctr"/>
            <a:r>
              <a:rPr lang="en-US" sz="1600" dirty="0" smtClean="0">
                <a:latin typeface="Times New Roman" pitchFamily="18" charset="0"/>
                <a:cs typeface="Times New Roman" pitchFamily="18" charset="0"/>
              </a:rPr>
              <a:t>Pateints with no usable viability test</a:t>
            </a:r>
            <a:endParaRPr lang="en-US" sz="1600" dirty="0">
              <a:latin typeface="Times New Roman" pitchFamily="18" charset="0"/>
              <a:cs typeface="Times New Roman" pitchFamily="18" charset="0"/>
            </a:endParaRPr>
          </a:p>
        </p:txBody>
      </p:sp>
      <p:sp>
        <p:nvSpPr>
          <p:cNvPr id="38" name="TextBox 37"/>
          <p:cNvSpPr txBox="1"/>
          <p:nvPr/>
        </p:nvSpPr>
        <p:spPr>
          <a:xfrm>
            <a:off x="5638800" y="1396425"/>
            <a:ext cx="1524000" cy="584775"/>
          </a:xfrm>
          <a:prstGeom prst="rect">
            <a:avLst/>
          </a:prstGeom>
          <a:noFill/>
        </p:spPr>
        <p:txBody>
          <a:bodyPr wrap="square" rtlCol="0" anchor="ctr">
            <a:spAutoFit/>
          </a:bodyPr>
          <a:lstStyle/>
          <a:p>
            <a:pPr algn="ctr"/>
            <a:r>
              <a:rPr lang="en-US" sz="1600" dirty="0" smtClean="0">
                <a:latin typeface="Times New Roman" pitchFamily="18" charset="0"/>
                <a:cs typeface="Times New Roman" pitchFamily="18" charset="0"/>
              </a:rPr>
              <a:t>Patients with no viability test</a:t>
            </a:r>
            <a:endParaRPr lang="en-US" sz="1600" dirty="0">
              <a:latin typeface="Times New Roman" pitchFamily="18" charset="0"/>
              <a:cs typeface="Times New Roman" pitchFamily="18" charset="0"/>
            </a:endParaRPr>
          </a:p>
        </p:txBody>
      </p:sp>
      <p:sp>
        <p:nvSpPr>
          <p:cNvPr id="39" name="TextBox 38"/>
          <p:cNvSpPr txBox="1"/>
          <p:nvPr/>
        </p:nvSpPr>
        <p:spPr>
          <a:xfrm>
            <a:off x="3352800" y="2099846"/>
            <a:ext cx="1524000" cy="338554"/>
          </a:xfrm>
          <a:prstGeom prst="rect">
            <a:avLst/>
          </a:prstGeom>
          <a:noFill/>
        </p:spPr>
        <p:txBody>
          <a:bodyPr wrap="square" rtlCol="0" anchor="ctr">
            <a:spAutoFit/>
          </a:bodyPr>
          <a:lstStyle/>
          <a:p>
            <a:pPr algn="ctr"/>
            <a:r>
              <a:rPr lang="en-US" sz="1600" dirty="0" smtClean="0">
                <a:latin typeface="Times New Roman" pitchFamily="18" charset="0"/>
                <a:cs typeface="Times New Roman" pitchFamily="18" charset="0"/>
              </a:rPr>
              <a:t>Unusable test</a:t>
            </a:r>
            <a:endParaRPr lang="en-US" sz="1600" dirty="0">
              <a:latin typeface="Times New Roman" pitchFamily="18" charset="0"/>
              <a:cs typeface="Times New Roman" pitchFamily="18" charset="0"/>
            </a:endParaRPr>
          </a:p>
        </p:txBody>
      </p:sp>
      <p:sp>
        <p:nvSpPr>
          <p:cNvPr id="41" name="TextBox 40"/>
          <p:cNvSpPr txBox="1"/>
          <p:nvPr/>
        </p:nvSpPr>
        <p:spPr>
          <a:xfrm>
            <a:off x="1143000" y="4953000"/>
            <a:ext cx="685800" cy="369332"/>
          </a:xfrm>
          <a:prstGeom prst="rect">
            <a:avLst/>
          </a:prstGeom>
          <a:noFill/>
        </p:spPr>
        <p:txBody>
          <a:bodyPr wrap="square" rtlCol="0" anchor="ctr">
            <a:spAutoFit/>
          </a:bodyPr>
          <a:lstStyle/>
          <a:p>
            <a:pPr algn="ctr"/>
            <a:r>
              <a:rPr lang="en-US" b="1" dirty="0" smtClean="0"/>
              <a:t>487</a:t>
            </a:r>
            <a:endParaRPr lang="en-US" b="1" dirty="0"/>
          </a:p>
        </p:txBody>
      </p:sp>
      <p:sp>
        <p:nvSpPr>
          <p:cNvPr id="42" name="TextBox 41"/>
          <p:cNvSpPr txBox="1"/>
          <p:nvPr/>
        </p:nvSpPr>
        <p:spPr>
          <a:xfrm>
            <a:off x="4191000" y="4964668"/>
            <a:ext cx="685800" cy="369332"/>
          </a:xfrm>
          <a:prstGeom prst="rect">
            <a:avLst/>
          </a:prstGeom>
          <a:noFill/>
        </p:spPr>
        <p:txBody>
          <a:bodyPr wrap="square" rtlCol="0" anchor="ctr">
            <a:spAutoFit/>
          </a:bodyPr>
          <a:lstStyle/>
          <a:p>
            <a:pPr algn="ctr"/>
            <a:r>
              <a:rPr lang="en-US" b="1" dirty="0" smtClean="0"/>
              <a:t>114</a:t>
            </a:r>
            <a:endParaRPr lang="en-US" b="1" dirty="0"/>
          </a:p>
        </p:txBody>
      </p:sp>
      <p:sp>
        <p:nvSpPr>
          <p:cNvPr id="43" name="TextBox 42"/>
          <p:cNvSpPr txBox="1"/>
          <p:nvPr/>
        </p:nvSpPr>
        <p:spPr>
          <a:xfrm>
            <a:off x="304800" y="5562600"/>
            <a:ext cx="685800" cy="369332"/>
          </a:xfrm>
          <a:prstGeom prst="rect">
            <a:avLst/>
          </a:prstGeom>
          <a:noFill/>
        </p:spPr>
        <p:txBody>
          <a:bodyPr wrap="square" rtlCol="0" anchor="ctr">
            <a:spAutoFit/>
          </a:bodyPr>
          <a:lstStyle/>
          <a:p>
            <a:pPr algn="ctr"/>
            <a:r>
              <a:rPr lang="en-US" b="1" dirty="0" smtClean="0"/>
              <a:t>243</a:t>
            </a:r>
            <a:endParaRPr lang="en-US" b="1" dirty="0"/>
          </a:p>
        </p:txBody>
      </p:sp>
      <p:sp>
        <p:nvSpPr>
          <p:cNvPr id="44" name="TextBox 43"/>
          <p:cNvSpPr txBox="1"/>
          <p:nvPr/>
        </p:nvSpPr>
        <p:spPr>
          <a:xfrm>
            <a:off x="1905000" y="5574268"/>
            <a:ext cx="685800" cy="369332"/>
          </a:xfrm>
          <a:prstGeom prst="rect">
            <a:avLst/>
          </a:prstGeom>
          <a:noFill/>
        </p:spPr>
        <p:txBody>
          <a:bodyPr wrap="square" rtlCol="0" anchor="ctr">
            <a:spAutoFit/>
          </a:bodyPr>
          <a:lstStyle/>
          <a:p>
            <a:pPr algn="ctr"/>
            <a:r>
              <a:rPr lang="en-US" b="1" dirty="0" smtClean="0"/>
              <a:t>244</a:t>
            </a:r>
            <a:endParaRPr lang="en-US" b="1" dirty="0"/>
          </a:p>
        </p:txBody>
      </p:sp>
      <p:sp>
        <p:nvSpPr>
          <p:cNvPr id="45" name="TextBox 44"/>
          <p:cNvSpPr txBox="1"/>
          <p:nvPr/>
        </p:nvSpPr>
        <p:spPr>
          <a:xfrm>
            <a:off x="3352800" y="5562600"/>
            <a:ext cx="685800" cy="369332"/>
          </a:xfrm>
          <a:prstGeom prst="rect">
            <a:avLst/>
          </a:prstGeom>
          <a:noFill/>
        </p:spPr>
        <p:txBody>
          <a:bodyPr wrap="square" rtlCol="0" anchor="ctr">
            <a:spAutoFit/>
          </a:bodyPr>
          <a:lstStyle/>
          <a:p>
            <a:pPr algn="ctr"/>
            <a:r>
              <a:rPr lang="en-US" b="1" dirty="0" smtClean="0"/>
              <a:t>60</a:t>
            </a:r>
            <a:endParaRPr lang="en-US" b="1" dirty="0"/>
          </a:p>
        </p:txBody>
      </p:sp>
      <p:sp>
        <p:nvSpPr>
          <p:cNvPr id="46" name="TextBox 45"/>
          <p:cNvSpPr txBox="1"/>
          <p:nvPr/>
        </p:nvSpPr>
        <p:spPr>
          <a:xfrm>
            <a:off x="5181600" y="5562600"/>
            <a:ext cx="685800" cy="369332"/>
          </a:xfrm>
          <a:prstGeom prst="rect">
            <a:avLst/>
          </a:prstGeom>
          <a:noFill/>
        </p:spPr>
        <p:txBody>
          <a:bodyPr wrap="square" rtlCol="0" anchor="ctr">
            <a:spAutoFit/>
          </a:bodyPr>
          <a:lstStyle/>
          <a:p>
            <a:pPr algn="ctr"/>
            <a:r>
              <a:rPr lang="en-US" b="1" dirty="0" smtClean="0"/>
              <a:t>54</a:t>
            </a:r>
            <a:endParaRPr lang="en-US" b="1" dirty="0"/>
          </a:p>
        </p:txBody>
      </p:sp>
      <p:sp>
        <p:nvSpPr>
          <p:cNvPr id="47" name="TextBox 46"/>
          <p:cNvSpPr txBox="1"/>
          <p:nvPr/>
        </p:nvSpPr>
        <p:spPr>
          <a:xfrm>
            <a:off x="228600" y="6096000"/>
            <a:ext cx="9906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latin typeface="Times New Roman" pitchFamily="18" charset="0"/>
                <a:cs typeface="Times New Roman" pitchFamily="18" charset="0"/>
              </a:rPr>
              <a:t>MED</a:t>
            </a:r>
          </a:p>
          <a:p>
            <a:pPr algn="ctr"/>
            <a:r>
              <a:rPr lang="en-US" sz="1600" dirty="0" smtClean="0">
                <a:latin typeface="Times New Roman" pitchFamily="18" charset="0"/>
                <a:cs typeface="Times New Roman" pitchFamily="18" charset="0"/>
              </a:rPr>
              <a:t>49.9%</a:t>
            </a:r>
            <a:endParaRPr lang="en-US" sz="1600" dirty="0">
              <a:latin typeface="Times New Roman" pitchFamily="18" charset="0"/>
              <a:cs typeface="Times New Roman" pitchFamily="18" charset="0"/>
            </a:endParaRPr>
          </a:p>
        </p:txBody>
      </p:sp>
      <p:sp>
        <p:nvSpPr>
          <p:cNvPr id="48" name="TextBox 47"/>
          <p:cNvSpPr txBox="1"/>
          <p:nvPr/>
        </p:nvSpPr>
        <p:spPr>
          <a:xfrm>
            <a:off x="3200400" y="6096000"/>
            <a:ext cx="9906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latin typeface="Times New Roman" pitchFamily="18" charset="0"/>
                <a:cs typeface="Times New Roman" pitchFamily="18" charset="0"/>
              </a:rPr>
              <a:t>MED</a:t>
            </a:r>
          </a:p>
          <a:p>
            <a:pPr algn="ctr"/>
            <a:r>
              <a:rPr lang="en-US" sz="1600" dirty="0" smtClean="0">
                <a:latin typeface="Times New Roman" pitchFamily="18" charset="0"/>
                <a:cs typeface="Times New Roman" pitchFamily="18" charset="0"/>
              </a:rPr>
              <a:t>52.6%</a:t>
            </a:r>
            <a:endParaRPr lang="en-US" sz="1600" dirty="0">
              <a:latin typeface="Times New Roman" pitchFamily="18" charset="0"/>
              <a:cs typeface="Times New Roman" pitchFamily="18" charset="0"/>
            </a:endParaRPr>
          </a:p>
        </p:txBody>
      </p:sp>
      <p:sp>
        <p:nvSpPr>
          <p:cNvPr id="49" name="TextBox 48"/>
          <p:cNvSpPr txBox="1"/>
          <p:nvPr/>
        </p:nvSpPr>
        <p:spPr>
          <a:xfrm>
            <a:off x="1752600" y="6120825"/>
            <a:ext cx="990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latin typeface="Times New Roman" pitchFamily="18" charset="0"/>
                <a:cs typeface="Times New Roman" pitchFamily="18" charset="0"/>
              </a:rPr>
              <a:t>CABG 50.1%</a:t>
            </a:r>
            <a:endParaRPr lang="en-US" sz="1600" dirty="0">
              <a:latin typeface="Times New Roman" pitchFamily="18" charset="0"/>
              <a:cs typeface="Times New Roman" pitchFamily="18" charset="0"/>
            </a:endParaRPr>
          </a:p>
        </p:txBody>
      </p:sp>
      <p:sp>
        <p:nvSpPr>
          <p:cNvPr id="50" name="TextBox 49"/>
          <p:cNvSpPr txBox="1"/>
          <p:nvPr/>
        </p:nvSpPr>
        <p:spPr>
          <a:xfrm>
            <a:off x="5105400" y="6096000"/>
            <a:ext cx="990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latin typeface="Times New Roman" pitchFamily="18" charset="0"/>
                <a:cs typeface="Times New Roman" pitchFamily="18" charset="0"/>
              </a:rPr>
              <a:t>CABG 47.4%</a:t>
            </a:r>
            <a:endParaRPr lang="en-US" sz="1600" dirty="0">
              <a:latin typeface="Times New Roman" pitchFamily="18" charset="0"/>
              <a:cs typeface="Times New Roman" pitchFamily="18" charset="0"/>
            </a:endParaRPr>
          </a:p>
        </p:txBody>
      </p:sp>
      <p:sp>
        <p:nvSpPr>
          <p:cNvPr id="51" name="TextBox 50"/>
          <p:cNvSpPr txBox="1"/>
          <p:nvPr/>
        </p:nvSpPr>
        <p:spPr>
          <a:xfrm>
            <a:off x="228600" y="4690646"/>
            <a:ext cx="1524000" cy="338554"/>
          </a:xfrm>
          <a:prstGeom prst="rect">
            <a:avLst/>
          </a:prstGeom>
          <a:noFill/>
        </p:spPr>
        <p:txBody>
          <a:bodyPr wrap="square" rtlCol="0" anchor="ctr">
            <a:spAutoFit/>
          </a:bodyPr>
          <a:lstStyle/>
          <a:p>
            <a:pPr algn="ctr"/>
            <a:r>
              <a:rPr lang="en-US" sz="1600" b="1" dirty="0" smtClean="0">
                <a:latin typeface="Times New Roman" pitchFamily="18" charset="0"/>
                <a:cs typeface="Times New Roman" pitchFamily="18" charset="0"/>
              </a:rPr>
              <a:t>Viable </a:t>
            </a:r>
            <a:endParaRPr lang="en-US" sz="1600" b="1" dirty="0">
              <a:latin typeface="Times New Roman" pitchFamily="18" charset="0"/>
              <a:cs typeface="Times New Roman" pitchFamily="18" charset="0"/>
            </a:endParaRPr>
          </a:p>
        </p:txBody>
      </p:sp>
      <p:sp>
        <p:nvSpPr>
          <p:cNvPr id="52" name="TextBox 51"/>
          <p:cNvSpPr txBox="1"/>
          <p:nvPr/>
        </p:nvSpPr>
        <p:spPr>
          <a:xfrm>
            <a:off x="4419600" y="4690646"/>
            <a:ext cx="1524000" cy="338554"/>
          </a:xfrm>
          <a:prstGeom prst="rect">
            <a:avLst/>
          </a:prstGeom>
          <a:noFill/>
        </p:spPr>
        <p:txBody>
          <a:bodyPr wrap="square" rtlCol="0" anchor="ctr">
            <a:spAutoFit/>
          </a:bodyPr>
          <a:lstStyle/>
          <a:p>
            <a:pPr algn="ctr"/>
            <a:r>
              <a:rPr lang="en-US" sz="1600" b="1" dirty="0" smtClean="0">
                <a:latin typeface="Times New Roman" pitchFamily="18" charset="0"/>
                <a:cs typeface="Times New Roman" pitchFamily="18" charset="0"/>
              </a:rPr>
              <a:t>Non-Viable </a:t>
            </a:r>
            <a:endParaRPr lang="en-US" sz="1600" b="1" dirty="0">
              <a:latin typeface="Times New Roman" pitchFamily="18" charset="0"/>
              <a:cs typeface="Times New Roman" pitchFamily="18" charset="0"/>
            </a:endParaRPr>
          </a:p>
        </p:txBody>
      </p:sp>
      <p:cxnSp>
        <p:nvCxnSpPr>
          <p:cNvPr id="56" name="Straight Connector 55"/>
          <p:cNvCxnSpPr>
            <a:stCxn id="5" idx="6"/>
            <a:endCxn id="6" idx="2"/>
          </p:cNvCxnSpPr>
          <p:nvPr/>
        </p:nvCxnSpPr>
        <p:spPr>
          <a:xfrm>
            <a:off x="3429000" y="1752600"/>
            <a:ext cx="121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320000" flipH="1">
            <a:off x="3799673" y="1437472"/>
            <a:ext cx="610127" cy="20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 idx="4"/>
            <a:endCxn id="8" idx="0"/>
          </p:cNvCxnSpPr>
          <p:nvPr/>
        </p:nvCxnSpPr>
        <p:spPr>
          <a:xfrm rot="5400000">
            <a:off x="4838700" y="2438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 idx="4"/>
            <a:endCxn id="32" idx="1"/>
          </p:cNvCxnSpPr>
          <p:nvPr/>
        </p:nvCxnSpPr>
        <p:spPr>
          <a:xfrm rot="16200000" flipH="1">
            <a:off x="2952006" y="1962894"/>
            <a:ext cx="611089"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8" idx="1"/>
          </p:cNvCxnSpPr>
          <p:nvPr/>
        </p:nvCxnSpPr>
        <p:spPr>
          <a:xfrm>
            <a:off x="4343400" y="2819400"/>
            <a:ext cx="472189" cy="89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 idx="4"/>
          </p:cNvCxnSpPr>
          <p:nvPr/>
        </p:nvCxnSpPr>
        <p:spPr>
          <a:xfrm rot="16200000" flipH="1">
            <a:off x="2038350" y="2876550"/>
            <a:ext cx="1676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9" idx="3"/>
            <a:endCxn id="51" idx="3"/>
          </p:cNvCxnSpPr>
          <p:nvPr/>
        </p:nvCxnSpPr>
        <p:spPr>
          <a:xfrm rot="5400000">
            <a:off x="1838197" y="4298612"/>
            <a:ext cx="475715" cy="646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9" idx="5"/>
          </p:cNvCxnSpPr>
          <p:nvPr/>
        </p:nvCxnSpPr>
        <p:spPr>
          <a:xfrm rot="16200000" flipH="1">
            <a:off x="3430750" y="4268950"/>
            <a:ext cx="644992" cy="8755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0" idx="3"/>
            <a:endCxn id="15" idx="7"/>
          </p:cNvCxnSpPr>
          <p:nvPr/>
        </p:nvCxnSpPr>
        <p:spPr>
          <a:xfrm rot="5400000">
            <a:off x="950585" y="5325548"/>
            <a:ext cx="232430" cy="245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0" idx="5"/>
          </p:cNvCxnSpPr>
          <p:nvPr/>
        </p:nvCxnSpPr>
        <p:spPr>
          <a:xfrm rot="16200000" flipH="1">
            <a:off x="1766467" y="5347866"/>
            <a:ext cx="230515" cy="198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3" idx="3"/>
          </p:cNvCxnSpPr>
          <p:nvPr/>
        </p:nvCxnSpPr>
        <p:spPr>
          <a:xfrm rot="5400000">
            <a:off x="3984719" y="5309766"/>
            <a:ext cx="230515" cy="275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3" idx="5"/>
          </p:cNvCxnSpPr>
          <p:nvPr/>
        </p:nvCxnSpPr>
        <p:spPr>
          <a:xfrm rot="16200000" flipH="1">
            <a:off x="4852567" y="5309766"/>
            <a:ext cx="306715" cy="351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9" idx="6"/>
            <a:endCxn id="21" idx="2"/>
          </p:cNvCxnSpPr>
          <p:nvPr/>
        </p:nvCxnSpPr>
        <p:spPr>
          <a:xfrm>
            <a:off x="3505200" y="4114800"/>
            <a:ext cx="29718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STICH Trial- substudy</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975397" y="1447800"/>
            <a:ext cx="4739603" cy="34290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5" name="TextBox 4"/>
          <p:cNvSpPr txBox="1"/>
          <p:nvPr/>
        </p:nvSpPr>
        <p:spPr>
          <a:xfrm>
            <a:off x="1143000" y="5029200"/>
            <a:ext cx="4267200" cy="381000"/>
          </a:xfrm>
          <a:prstGeom prst="rect">
            <a:avLst/>
          </a:prstGeom>
          <a:noFill/>
        </p:spPr>
        <p:txBody>
          <a:bodyPr wrap="square" rtlCol="0" anchor="ctr">
            <a:spAutoFit/>
          </a:bodyPr>
          <a:lstStyle/>
          <a:p>
            <a:pPr algn="ctr"/>
            <a:r>
              <a:rPr lang="en-US" dirty="0" smtClean="0">
                <a:latin typeface="Times New Roman" pitchFamily="18" charset="0"/>
                <a:cs typeface="Times New Roman" pitchFamily="18" charset="0"/>
              </a:rPr>
              <a:t>After multivariate analysis p=0.21</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STICH Trial- substudy</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1042856" y="1371600"/>
            <a:ext cx="6881944" cy="4525963"/>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STICH Trial- substudy</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n-US" sz="2000" dirty="0" smtClean="0"/>
              <a:t>Substudy of a major trial</a:t>
            </a:r>
          </a:p>
          <a:p>
            <a:endParaRPr lang="en-US" sz="2000" dirty="0" smtClean="0"/>
          </a:p>
          <a:p>
            <a:r>
              <a:rPr lang="en-US" sz="2000" dirty="0" smtClean="0"/>
              <a:t>Viability study according to the judgement of physician</a:t>
            </a:r>
          </a:p>
          <a:p>
            <a:endParaRPr lang="en-US" sz="2000" dirty="0" smtClean="0"/>
          </a:p>
          <a:p>
            <a:r>
              <a:rPr lang="en-US" sz="2000" dirty="0" smtClean="0"/>
              <a:t>Small number of non viable group for comparison</a:t>
            </a:r>
          </a:p>
          <a:p>
            <a:endParaRPr lang="en-US" sz="2000" dirty="0" smtClean="0"/>
          </a:p>
          <a:p>
            <a:r>
              <a:rPr lang="en-US" sz="2000" dirty="0" smtClean="0"/>
              <a:t>Sx influenced by timing and results of viability test</a:t>
            </a:r>
          </a:p>
          <a:p>
            <a:endParaRPr lang="en-US" sz="2000" dirty="0" smtClean="0"/>
          </a:p>
          <a:p>
            <a:r>
              <a:rPr lang="en-US" sz="2000" dirty="0" smtClean="0"/>
              <a:t>Two types of viability tests-SPECT &amp; DSE</a:t>
            </a:r>
          </a:p>
          <a:p>
            <a:endParaRPr lang="en-US" sz="2000" dirty="0" smtClean="0"/>
          </a:p>
          <a:p>
            <a:r>
              <a:rPr lang="en-US" sz="2000" dirty="0" smtClean="0"/>
              <a:t>Better medical therapy available</a:t>
            </a:r>
          </a:p>
          <a:p>
            <a:endParaRPr lang="en-US" sz="2000" dirty="0" smtClean="0"/>
          </a:p>
          <a:p>
            <a:pPr>
              <a:buNone/>
            </a:pPr>
            <a:r>
              <a:rPr lang="en-US" sz="2000" b="1" i="1" dirty="0" smtClean="0"/>
              <a:t>In patients with CAD and LV dysfunction, assessment of myocardial viability does not identify patients who will have the greatest survival benefit from adding CABG to aggressive medical therapy </a:t>
            </a:r>
            <a:endParaRPr lang="en-US" sz="20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Viability assessment</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rgbClr val="FF0000"/>
                </a:solidFill>
              </a:rPr>
              <a:t>DSE</a:t>
            </a:r>
          </a:p>
          <a:p>
            <a:r>
              <a:rPr lang="en-US" sz="2000" dirty="0" smtClean="0"/>
              <a:t>Low dose- High dose dobutamine infusion  </a:t>
            </a:r>
          </a:p>
          <a:p>
            <a:endParaRPr lang="en-US" sz="2000" b="1" dirty="0" smtClean="0"/>
          </a:p>
          <a:p>
            <a:pPr>
              <a:buNone/>
            </a:pPr>
            <a:r>
              <a:rPr lang="en-US" dirty="0" smtClean="0"/>
              <a:t>Viability</a:t>
            </a:r>
            <a:r>
              <a:rPr lang="en-US" b="1" dirty="0" smtClean="0"/>
              <a:t>  </a:t>
            </a:r>
            <a:r>
              <a:rPr lang="en-US" dirty="0" smtClean="0"/>
              <a:t>assessment</a:t>
            </a:r>
            <a:endParaRPr lang="en-US" sz="2000" dirty="0" smtClean="0"/>
          </a:p>
          <a:p>
            <a:r>
              <a:rPr lang="en-US" sz="2000" dirty="0" smtClean="0"/>
              <a:t>Biphasic response- viability with superimposed ischemia</a:t>
            </a:r>
          </a:p>
          <a:p>
            <a:endParaRPr lang="en-US" sz="2000" dirty="0" smtClean="0"/>
          </a:p>
          <a:p>
            <a:r>
              <a:rPr lang="en-US" sz="2000" dirty="0" smtClean="0"/>
              <a:t>Worsening-severe ischemia with critical </a:t>
            </a:r>
            <a:r>
              <a:rPr lang="en-US" sz="2000" dirty="0" err="1" smtClean="0"/>
              <a:t>stenosis</a:t>
            </a:r>
            <a:endParaRPr lang="en-US" sz="2000" dirty="0" smtClean="0"/>
          </a:p>
          <a:p>
            <a:endParaRPr lang="en-US" sz="2000" dirty="0" smtClean="0"/>
          </a:p>
          <a:p>
            <a:r>
              <a:rPr lang="en-US" sz="2000" dirty="0" smtClean="0"/>
              <a:t>No change- </a:t>
            </a:r>
            <a:r>
              <a:rPr lang="en-US" sz="2000" dirty="0" err="1" smtClean="0"/>
              <a:t>transmural</a:t>
            </a:r>
            <a:r>
              <a:rPr lang="en-US" sz="2000" dirty="0" smtClean="0"/>
              <a:t> scar</a:t>
            </a:r>
          </a:p>
          <a:p>
            <a:endParaRPr lang="en-US" sz="2000" dirty="0" smtClean="0"/>
          </a:p>
          <a:p>
            <a:r>
              <a:rPr lang="en-US" sz="2000" dirty="0" smtClean="0"/>
              <a:t>Continued improvement- no relation</a:t>
            </a:r>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a:srcRect l="15086" t="14206" r="17470" b="29603"/>
          <a:stretch>
            <a:fillRect/>
          </a:stretch>
        </p:blipFill>
        <p:spPr bwMode="auto">
          <a:xfrm>
            <a:off x="1785918" y="1571612"/>
            <a:ext cx="5429288"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2"/>
          <a:srcRect l="9179" t="15152" r="36689" b="18555"/>
          <a:stretch>
            <a:fillRect/>
          </a:stretch>
        </p:blipFill>
        <p:spPr bwMode="auto">
          <a:xfrm>
            <a:off x="714348" y="1500174"/>
            <a:ext cx="7643866" cy="4714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srcRect l="10954" t="15152" r="38463" b="4349"/>
          <a:stretch>
            <a:fillRect/>
          </a:stretch>
        </p:blipFill>
        <p:spPr bwMode="auto">
          <a:xfrm>
            <a:off x="785786" y="1428736"/>
            <a:ext cx="7429552" cy="457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2"/>
          <a:srcRect l="13616" t="26201" r="38464" b="21711"/>
          <a:stretch>
            <a:fillRect/>
          </a:stretch>
        </p:blipFill>
        <p:spPr bwMode="auto">
          <a:xfrm>
            <a:off x="857224" y="1643050"/>
            <a:ext cx="7715304" cy="457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IN" dirty="0"/>
          </a:p>
        </p:txBody>
      </p:sp>
      <p:sp>
        <p:nvSpPr>
          <p:cNvPr id="5" name="Subtitle 4"/>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a:srcRect l="17165" t="10417" r="16278" b="5927"/>
          <a:stretch>
            <a:fillRect/>
          </a:stretch>
        </p:blipFill>
        <p:spPr bwMode="auto">
          <a:xfrm>
            <a:off x="785786" y="1214422"/>
            <a:ext cx="7429552"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l="6516" t="16731" r="4742" b="28025"/>
          <a:stretch>
            <a:fillRect/>
          </a:stretch>
        </p:blipFill>
        <p:spPr bwMode="auto">
          <a:xfrm>
            <a:off x="1142976" y="857232"/>
            <a:ext cx="7143800" cy="450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l="6516" t="16731" r="5629" b="18555"/>
          <a:stretch>
            <a:fillRect/>
          </a:stretch>
        </p:blipFill>
        <p:spPr bwMode="auto">
          <a:xfrm>
            <a:off x="1142976" y="785794"/>
            <a:ext cx="7072362" cy="457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l="8874" t="18941" r="5934" b="18555"/>
          <a:stretch>
            <a:fillRect/>
          </a:stretch>
        </p:blipFill>
        <p:spPr bwMode="auto">
          <a:xfrm>
            <a:off x="1285852" y="1142984"/>
            <a:ext cx="6858048" cy="4786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098" name="Picture 2"/>
          <p:cNvPicPr>
            <a:picLocks noGrp="1" noChangeAspect="1" noChangeArrowheads="1"/>
          </p:cNvPicPr>
          <p:nvPr>
            <p:ph idx="1"/>
          </p:nvPr>
        </p:nvPicPr>
        <p:blipFill>
          <a:blip r:embed="rId2"/>
          <a:srcRect l="10066" t="16731" r="9179" b="16976"/>
          <a:stretch>
            <a:fillRect/>
          </a:stretch>
        </p:blipFill>
        <p:spPr bwMode="auto">
          <a:xfrm>
            <a:off x="1357290" y="785794"/>
            <a:ext cx="6500858" cy="4714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DIFFERENT RESPONSE AND THERE PPV </a:t>
            </a:r>
            <a:endParaRPr lang="en-IN" dirty="0"/>
          </a:p>
        </p:txBody>
      </p:sp>
      <p:sp>
        <p:nvSpPr>
          <p:cNvPr id="3" name="Content Placeholder 2"/>
          <p:cNvSpPr>
            <a:spLocks noGrp="1"/>
          </p:cNvSpPr>
          <p:nvPr>
            <p:ph idx="1"/>
          </p:nvPr>
        </p:nvSpPr>
        <p:spPr/>
        <p:txBody>
          <a:bodyPr>
            <a:normAutofit fontScale="70000" lnSpcReduction="20000"/>
          </a:bodyPr>
          <a:lstStyle/>
          <a:p>
            <a:r>
              <a:rPr lang="en-IN" dirty="0" smtClean="0"/>
              <a:t>Biphasic response with improvement at low dose and worsening at high doses seen in 28% of segments, sustained improvement seen in 18% of  segments, sustained worsening seen in 15% of segments and  no change in function seen  39% of segments</a:t>
            </a:r>
          </a:p>
          <a:p>
            <a:r>
              <a:rPr lang="en-IN" dirty="0" smtClean="0"/>
              <a:t> Biphasic response had PPV for functional recovery of 72%, response of worsening throughout had  PPV 35% and segments  that showed no change had a PPV of  only 13%.</a:t>
            </a:r>
          </a:p>
          <a:p>
            <a:r>
              <a:rPr lang="en-IN" dirty="0" smtClean="0"/>
              <a:t>However low PPV of 15% noted for continued improvement, since most of  these segments were </a:t>
            </a:r>
            <a:r>
              <a:rPr lang="en-IN" dirty="0" err="1" smtClean="0"/>
              <a:t>hypokinetic</a:t>
            </a:r>
            <a:r>
              <a:rPr lang="en-IN" dirty="0" smtClean="0"/>
              <a:t> at baseline and never exhibited signs of ischemia at peak stress, it was postulated that resting ischemia was not the mechanism for the underlying wall motion abnormality</a:t>
            </a:r>
          </a:p>
          <a:p>
            <a:pPr algn="r"/>
            <a:r>
              <a:rPr lang="en-IN" dirty="0" err="1" smtClean="0">
                <a:solidFill>
                  <a:srgbClr val="FF0000"/>
                </a:solidFill>
              </a:rPr>
              <a:t>Afridi</a:t>
            </a:r>
            <a:r>
              <a:rPr lang="en-IN" dirty="0" smtClean="0">
                <a:solidFill>
                  <a:srgbClr val="FF0000"/>
                </a:solidFill>
              </a:rPr>
              <a:t> et al </a:t>
            </a:r>
            <a:r>
              <a:rPr lang="en-IN" dirty="0" err="1" smtClean="0">
                <a:solidFill>
                  <a:srgbClr val="FF0000"/>
                </a:solidFill>
              </a:rPr>
              <a:t>Circuition</a:t>
            </a:r>
            <a:r>
              <a:rPr lang="en-IN" dirty="0" smtClean="0">
                <a:solidFill>
                  <a:srgbClr val="FF0000"/>
                </a:solidFill>
              </a:rPr>
              <a:t> I995;9I:663470 </a:t>
            </a:r>
          </a:p>
          <a:p>
            <a:endParaRPr lang="en-IN" dirty="0" smtClean="0"/>
          </a:p>
          <a:p>
            <a:endParaRPr lang="en-IN" dirty="0" smtClean="0"/>
          </a:p>
          <a:p>
            <a:endParaRPr lang="en-IN" dirty="0" smtClean="0"/>
          </a:p>
          <a:p>
            <a:pPr>
              <a:buNone/>
            </a:pPr>
            <a:endParaRPr lang="en-IN" dirty="0" smtClean="0"/>
          </a:p>
          <a:p>
            <a:pPr>
              <a:buNone/>
            </a:pPr>
            <a:endParaRPr lang="en-IN" dirty="0" smtClean="0"/>
          </a:p>
          <a:p>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100" dirty="0" smtClean="0"/>
              <a:t/>
            </a:r>
            <a:br>
              <a:rPr lang="en-IN" sz="3100" dirty="0" smtClean="0"/>
            </a:br>
            <a:r>
              <a:rPr lang="en-IN" sz="3100" dirty="0" smtClean="0"/>
              <a:t>DSE for </a:t>
            </a:r>
            <a:r>
              <a:rPr lang="en-IN" sz="3100" dirty="0" err="1" smtClean="0"/>
              <a:t>dectection</a:t>
            </a:r>
            <a:r>
              <a:rPr lang="en-IN" sz="3100" dirty="0" smtClean="0"/>
              <a:t> of viable but</a:t>
            </a:r>
            <a:br>
              <a:rPr lang="en-IN" sz="3100" dirty="0" smtClean="0"/>
            </a:br>
            <a:r>
              <a:rPr lang="en-IN" sz="3100" dirty="0" smtClean="0"/>
              <a:t>stunned myocardium </a:t>
            </a:r>
            <a:r>
              <a:rPr lang="en-IN" dirty="0" smtClean="0"/>
              <a:t/>
            </a:r>
            <a:br>
              <a:rPr lang="en-IN" dirty="0" smtClean="0"/>
            </a:br>
            <a:endParaRPr lang="en-IN" dirty="0"/>
          </a:p>
        </p:txBody>
      </p:sp>
      <p:pic>
        <p:nvPicPr>
          <p:cNvPr id="1026" name="Picture 2"/>
          <p:cNvPicPr>
            <a:picLocks noGrp="1" noChangeAspect="1" noChangeArrowheads="1"/>
          </p:cNvPicPr>
          <p:nvPr>
            <p:ph idx="1"/>
          </p:nvPr>
        </p:nvPicPr>
        <p:blipFill>
          <a:blip r:embed="rId2"/>
          <a:srcRect l="7489" t="35671" r="2079" b="23290"/>
          <a:stretch>
            <a:fillRect/>
          </a:stretch>
        </p:blipFill>
        <p:spPr bwMode="auto">
          <a:xfrm>
            <a:off x="1142976" y="1857364"/>
            <a:ext cx="7143800" cy="364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100" dirty="0" smtClean="0"/>
              <a:t>DSE for </a:t>
            </a:r>
            <a:r>
              <a:rPr lang="en-IN" sz="3100" dirty="0" err="1" smtClean="0"/>
              <a:t>dectection</a:t>
            </a:r>
            <a:r>
              <a:rPr lang="en-IN" sz="3100" dirty="0" smtClean="0"/>
              <a:t> of hibernating myocardium</a:t>
            </a:r>
            <a:r>
              <a:rPr lang="en-IN" dirty="0" smtClean="0"/>
              <a:t> </a:t>
            </a:r>
            <a:br>
              <a:rPr lang="en-IN" dirty="0" smtClean="0"/>
            </a:br>
            <a:endParaRPr lang="en-IN" dirty="0"/>
          </a:p>
        </p:txBody>
      </p:sp>
      <p:pic>
        <p:nvPicPr>
          <p:cNvPr id="2050" name="Picture 2"/>
          <p:cNvPicPr>
            <a:picLocks noGrp="1" noChangeAspect="1" noChangeArrowheads="1"/>
          </p:cNvPicPr>
          <p:nvPr>
            <p:ph idx="1"/>
          </p:nvPr>
        </p:nvPicPr>
        <p:blipFill>
          <a:blip r:embed="rId2"/>
          <a:srcRect l="4742" t="37250" r="3854" b="20133"/>
          <a:stretch>
            <a:fillRect/>
          </a:stretch>
        </p:blipFill>
        <p:spPr bwMode="auto">
          <a:xfrm>
            <a:off x="928662" y="1571612"/>
            <a:ext cx="7715304" cy="385765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2835</TotalTime>
  <Words>2462</Words>
  <Application>Microsoft Office PowerPoint</Application>
  <PresentationFormat>On-screen Show (4:3)</PresentationFormat>
  <Paragraphs>310</Paragraphs>
  <Slides>69</Slides>
  <Notes>4</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                 MYOCARDIAL VIABILITY</vt:lpstr>
      <vt:lpstr>Slide 2</vt:lpstr>
      <vt:lpstr>Introduction</vt:lpstr>
      <vt:lpstr>Viability assessment by different investigations</vt:lpstr>
      <vt:lpstr>METHODS OF VIABILTY ASSESMENT</vt:lpstr>
      <vt:lpstr>Viability assessment</vt:lpstr>
      <vt:lpstr>FOUR DIFFERENT RESPONSE AND THERE PPV </vt:lpstr>
      <vt:lpstr> DSE for dectection of viable but stunned myocardium  </vt:lpstr>
      <vt:lpstr>DSE for dectection of hibernating myocardium  </vt:lpstr>
      <vt:lpstr>Viability assessment</vt:lpstr>
      <vt:lpstr>Viability assessment</vt:lpstr>
      <vt:lpstr>Slide 12</vt:lpstr>
      <vt:lpstr>Slide 13</vt:lpstr>
      <vt:lpstr>PET TRACERS</vt:lpstr>
      <vt:lpstr>METABOLIC TRACERS</vt:lpstr>
      <vt:lpstr>Slide 16</vt:lpstr>
      <vt:lpstr>SPECT TRACER</vt:lpstr>
      <vt:lpstr>Slide 18</vt:lpstr>
      <vt:lpstr>Slide 19</vt:lpstr>
      <vt:lpstr>Slide 20</vt:lpstr>
      <vt:lpstr>Dobutamine CMR</vt:lpstr>
      <vt:lpstr>Viability Assessment</vt:lpstr>
      <vt:lpstr>Slide 23</vt:lpstr>
      <vt:lpstr>ceCMR</vt:lpstr>
      <vt:lpstr>Slide 25</vt:lpstr>
      <vt:lpstr>To predict functional recovery in patients with chronic ischaemia</vt:lpstr>
      <vt:lpstr>MSCT</vt:lpstr>
      <vt:lpstr>Slide 28</vt:lpstr>
      <vt:lpstr>Comparison b/w different investigations </vt:lpstr>
      <vt:lpstr>Baer FM, European heart journal 2000</vt:lpstr>
      <vt:lpstr>Sensitivity more for PET and SPECTE and specificity more for DSE</vt:lpstr>
      <vt:lpstr>Comparison </vt:lpstr>
      <vt:lpstr>                   Recovery variables</vt:lpstr>
      <vt:lpstr>Recovery variables(time course after procedure and extent of viability) </vt:lpstr>
      <vt:lpstr>Impact of the time of revascularization</vt:lpstr>
      <vt:lpstr>Impact of the time of revascularization</vt:lpstr>
      <vt:lpstr>Benefits of Viability Assessment (META ANALYSIS AND STUDIES)</vt:lpstr>
      <vt:lpstr>Meta-analysis </vt:lpstr>
      <vt:lpstr>Slide 39</vt:lpstr>
      <vt:lpstr>Meta-analysis</vt:lpstr>
      <vt:lpstr>Meta-analysis</vt:lpstr>
      <vt:lpstr>Slide 42</vt:lpstr>
      <vt:lpstr>PARR2</vt:lpstr>
      <vt:lpstr>Slide 44</vt:lpstr>
      <vt:lpstr>Slide 45</vt:lpstr>
      <vt:lpstr>Survival Curve (on the Basis of Time to First Occurring Outcome Out of the Composite Event)</vt:lpstr>
      <vt:lpstr>     
     “Survival Curves” (on the Basis of Time to Cardiac Death) for Patients Without Recent Angiography
</vt:lpstr>
      <vt:lpstr>Slide 48</vt:lpstr>
      <vt:lpstr>ADMIRE- HF</vt:lpstr>
      <vt:lpstr>Slide 50</vt:lpstr>
      <vt:lpstr>Slide 51</vt:lpstr>
      <vt:lpstr>Slide 52</vt:lpstr>
      <vt:lpstr>Slide 53</vt:lpstr>
      <vt:lpstr>Slide 54</vt:lpstr>
      <vt:lpstr>STICH Trial- substudy</vt:lpstr>
      <vt:lpstr>Slide 56</vt:lpstr>
      <vt:lpstr>STICH Trial- substudy</vt:lpstr>
      <vt:lpstr>STICH Trial- substudy</vt:lpstr>
      <vt:lpstr>STICH Trial- substudy</vt:lpstr>
      <vt:lpstr>Slide 60</vt:lpstr>
      <vt:lpstr>Slide 61</vt:lpstr>
      <vt:lpstr>Slide 62</vt:lpstr>
      <vt:lpstr>Slide 63</vt:lpstr>
      <vt:lpstr>THANK YOU</vt:lpstr>
      <vt:lpstr>Slide 65</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c:title>
  <dc:creator>Mypc</dc:creator>
  <cp:lastModifiedBy>Mypc</cp:lastModifiedBy>
  <cp:revision>125</cp:revision>
  <dcterms:created xsi:type="dcterms:W3CDTF">2015-11-22T19:10:10Z</dcterms:created>
  <dcterms:modified xsi:type="dcterms:W3CDTF">2015-12-10T18:06:48Z</dcterms:modified>
</cp:coreProperties>
</file>